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94" r:id="rId11"/>
    <p:sldId id="265" r:id="rId12"/>
    <p:sldId id="266" r:id="rId13"/>
    <p:sldId id="267" r:id="rId14"/>
    <p:sldId id="268" r:id="rId15"/>
    <p:sldId id="269" r:id="rId16"/>
    <p:sldId id="295"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46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58"/>
    <p:restoredTop sz="94728"/>
  </p:normalViewPr>
  <p:slideViewPr>
    <p:cSldViewPr snapToGrid="0" snapToObjects="1">
      <p:cViewPr varScale="1">
        <p:scale>
          <a:sx n="98" d="100"/>
          <a:sy n="98" d="100"/>
        </p:scale>
        <p:origin x="11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bf23b8585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47" name="Google Shape;147;g3bf23b8585_0_2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9293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bf23b8585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53" name="Google Shape;153;g3bf23b8585_0_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b375ec189_0_2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3b375ec189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a:p>
        </p:txBody>
      </p:sp>
      <p:sp>
        <p:nvSpPr>
          <p:cNvPr id="160" name="Google Shape;160;g3b375ec189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7: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a:p>
        </p:txBody>
      </p:sp>
      <p:sp>
        <p:nvSpPr>
          <p:cNvPr id="167" name="Google Shape;16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bf23b8585_0_33: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bf23b8585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a:p>
        </p:txBody>
      </p:sp>
      <p:sp>
        <p:nvSpPr>
          <p:cNvPr id="174" name="Google Shape;174;g3bf23b8585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bf23b8585_0_43: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3bf23b8585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a:p>
        </p:txBody>
      </p:sp>
      <p:sp>
        <p:nvSpPr>
          <p:cNvPr id="181" name="Google Shape;181;g3bf23b8585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bf23b8585_0_43: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3bf23b8585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a:p>
        </p:txBody>
      </p:sp>
      <p:sp>
        <p:nvSpPr>
          <p:cNvPr id="181" name="Google Shape;181;g3bf23b8585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565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bf23b8585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87" name="Google Shape;187;g3bf23b8585_0_1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bf23b8585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95" name="Google Shape;195;g3bf23b8585_0_13: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bf23b8585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01" name="Google Shape;201;g3bf23b8585_0_5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ccbe0ef8a_1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96" name="Google Shape;96;g3ccbe0ef8a_1_1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b375ec189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07" name="Google Shape;207;g3b375ec189_0_4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c5d189849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14" name="Google Shape;214;g3c5d189849_0_1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cf554005a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dirty="0"/>
          </a:p>
        </p:txBody>
      </p:sp>
      <p:sp>
        <p:nvSpPr>
          <p:cNvPr id="220" name="Google Shape;220;g3cf554005a_0_1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c5d189849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dirty="0" smtClean="0"/>
              <a:t>For slides </a:t>
            </a:r>
            <a:r>
              <a:rPr lang="en-US" dirty="0" smtClean="0"/>
              <a:t>23-31</a:t>
            </a:r>
            <a:r>
              <a:rPr lang="en-US" dirty="0" smtClean="0"/>
              <a:t>, please include the most appropriate for the group or target audience(s) you are presenting to.</a:t>
            </a:r>
            <a:endParaRPr lang="en-US" dirty="0"/>
          </a:p>
        </p:txBody>
      </p:sp>
      <p:sp>
        <p:nvSpPr>
          <p:cNvPr id="226" name="Google Shape;226;g3c5d189849_0_7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c5d189849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dirty="0" smtClean="0"/>
              <a:t>For slides 20-31, please include the most appropriate for the group or target audience(s) you are presenting to.</a:t>
            </a:r>
            <a:endParaRPr lang="en-US" dirty="0"/>
          </a:p>
        </p:txBody>
      </p:sp>
      <p:sp>
        <p:nvSpPr>
          <p:cNvPr id="232" name="Google Shape;232;g3c5d189849_0_59: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c5d189849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dirty="0" smtClean="0"/>
              <a:t>For slides 20-31, please include the most appropriate for the group or target audience(s) you are presenting to.</a:t>
            </a:r>
            <a:endParaRPr lang="en-US" dirty="0"/>
          </a:p>
        </p:txBody>
      </p:sp>
      <p:sp>
        <p:nvSpPr>
          <p:cNvPr id="238" name="Google Shape;238;g3c5d189849_0_2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c5d189849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dirty="0" smtClean="0"/>
              <a:t>For slides 20-31, please include the most appropriate for the group or target audience(s) you are presenting to.</a:t>
            </a:r>
            <a:endParaRPr lang="en-US" dirty="0"/>
          </a:p>
        </p:txBody>
      </p:sp>
      <p:sp>
        <p:nvSpPr>
          <p:cNvPr id="244" name="Google Shape;244;g3c5d189849_0_4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cf554005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dirty="0" smtClean="0"/>
              <a:t>For slides 20-31, please include the most appropriate for the group or target audience(s) you are presenting to.</a:t>
            </a:r>
            <a:endParaRPr lang="en-US" dirty="0"/>
          </a:p>
        </p:txBody>
      </p:sp>
      <p:sp>
        <p:nvSpPr>
          <p:cNvPr id="250" name="Google Shape;250;g3cf554005a_0_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c5d189849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dirty="0" smtClean="0"/>
              <a:t>For slides 20-31, please include the most appropriate for the group or target audience(s) you are presenting to.</a:t>
            </a:r>
            <a:endParaRPr lang="en-US" dirty="0"/>
          </a:p>
        </p:txBody>
      </p:sp>
      <p:sp>
        <p:nvSpPr>
          <p:cNvPr id="256" name="Google Shape;256;g3c5d189849_0_5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c5d189849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dirty="0" smtClean="0"/>
              <a:t>For slides 20-31, please include the most appropriate for the group or target audience(s) you are presenting to.</a:t>
            </a:r>
            <a:endParaRPr lang="en-US" dirty="0"/>
          </a:p>
        </p:txBody>
      </p:sp>
      <p:sp>
        <p:nvSpPr>
          <p:cNvPr id="262" name="Google Shape;262;g3c5d189849_0_67: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b375ec18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03" name="Google Shape;103;g3b375ec189_0_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c5d189849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dirty="0" smtClean="0"/>
              <a:t>For slides 20-31, please include the most appropriate for the group or target audience(s) you are presenting to.</a:t>
            </a:r>
            <a:endParaRPr lang="en-US" dirty="0"/>
          </a:p>
        </p:txBody>
      </p:sp>
      <p:sp>
        <p:nvSpPr>
          <p:cNvPr id="268" name="Google Shape;268;g3c5d189849_0_7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c5d189849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dirty="0" smtClean="0"/>
              <a:t>For slides 20-31, please include the most appropriate for the group or target audience(s) you are presenting to.</a:t>
            </a:r>
            <a:endParaRPr lang="en-US" dirty="0"/>
          </a:p>
        </p:txBody>
      </p:sp>
      <p:sp>
        <p:nvSpPr>
          <p:cNvPr id="274" name="Google Shape;274;g3c5d189849_0_8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c5d189849_0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dirty="0" smtClean="0"/>
              <a:t>For slides </a:t>
            </a:r>
            <a:r>
              <a:rPr lang="en-US" dirty="0" smtClean="0"/>
              <a:t>20-32, </a:t>
            </a:r>
            <a:r>
              <a:rPr lang="en-US" dirty="0" smtClean="0"/>
              <a:t>please include the most appropriate for the group or target audience(s) you are presenting to.</a:t>
            </a:r>
            <a:endParaRPr lang="en-US" dirty="0"/>
          </a:p>
        </p:txBody>
      </p:sp>
      <p:sp>
        <p:nvSpPr>
          <p:cNvPr id="280" name="Google Shape;280;g3c5d189849_0_9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c5d189849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86" name="Google Shape;286;g3c5d189849_0_27: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c5d189849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92" name="Google Shape;292;g3c5d189849_0_3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c5d189849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298" name="Google Shape;298;g3c5d189849_0_9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bf23b8585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304" name="Google Shape;304;g3bf23b8585_0_73: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ccbe0ef8a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312" name="Google Shape;312;g3ccbe0ef8a_1_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ccbe0ef8a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318" name="Google Shape;318;g3ccbe0ef8a_1_9: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cf554005a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324" name="Google Shape;324;g3cf554005a_0_1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b375ec189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09" name="Google Shape;109;g3b375ec189_0_1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bf23b8585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330" name="Google Shape;330;g3bf23b8585_0_6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5" name="Google Shape;115;p1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c5d18984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21" name="Google Shape;121;g3c5d189849_0_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bf23b8585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27" name="Google Shape;127;g3bf23b8585_0_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c5d189849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34" name="Google Shape;134;g3c5d189849_0_4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bf23b8585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47" name="Google Shape;147;g3bf23b8585_0_2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courts.ca.gov/documents/epo002.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courts.ca.gov/selfhelp-abuse.ht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hyperlink" Target="https://speakforsafety.org/resources/" TargetMode="External"/><Relationship Id="rId4" Type="http://schemas.openxmlformats.org/officeDocument/2006/relationships/hyperlink" Target="https://speakforsafety.org/" TargetMode="External"/><Relationship Id="rId5" Type="http://schemas.openxmlformats.org/officeDocument/2006/relationships/hyperlink" Target="https://twitter.com/speakforsafety" TargetMode="External"/><Relationship Id="rId6" Type="http://schemas.openxmlformats.org/officeDocument/2006/relationships/hyperlink" Target="https://www.facebook.com/speakforsafety/"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leginfo.legislature.ca.gov/faces/abillNavClient.xhtml?bill_id=201720180SB1200"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www.courts.ca.gov/selfhelp-domesticviolence.ht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Mbvfs24JPZs" TargetMode="External"/><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A9BEE4"/>
            </a:gs>
            <a:gs pos="6000">
              <a:srgbClr val="A9BEE4">
                <a:alpha val="80784"/>
              </a:srgbClr>
            </a:gs>
            <a:gs pos="17000">
              <a:srgbClr val="BACBE9">
                <a:alpha val="69803"/>
              </a:srgbClr>
            </a:gs>
            <a:gs pos="28000">
              <a:srgbClr val="BACBE9">
                <a:alpha val="60000"/>
              </a:srgbClr>
            </a:gs>
            <a:gs pos="33000">
              <a:srgbClr val="C1D0EB">
                <a:alpha val="49803"/>
              </a:srgbClr>
            </a:gs>
            <a:gs pos="42000">
              <a:srgbClr val="E0E8F5">
                <a:alpha val="34901"/>
              </a:srgbClr>
            </a:gs>
            <a:gs pos="48000">
              <a:srgbClr val="F0F4FA">
                <a:alpha val="20000"/>
              </a:srgbClr>
            </a:gs>
            <a:gs pos="57000">
              <a:srgbClr val="F8FAFD">
                <a:alpha val="9803"/>
              </a:srgbClr>
            </a:gs>
            <a:gs pos="71000">
              <a:schemeClr val="lt1"/>
            </a:gs>
            <a:gs pos="100000">
              <a:schemeClr val="lt1"/>
            </a:gs>
          </a:gsLst>
          <a:lin ang="2700006" scaled="0"/>
        </a:gra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l="2387" t="10281" r="2482" b="20900"/>
          <a:stretch/>
        </p:blipFill>
        <p:spPr>
          <a:xfrm>
            <a:off x="0" y="0"/>
            <a:ext cx="12192000" cy="6857999"/>
          </a:xfrm>
          <a:prstGeom prst="rect">
            <a:avLst/>
          </a:prstGeom>
          <a:noFill/>
          <a:ln>
            <a:noFill/>
          </a:ln>
        </p:spPr>
      </p:pic>
      <p:sp>
        <p:nvSpPr>
          <p:cNvPr id="90" name="Google Shape;90;p13"/>
          <p:cNvSpPr txBox="1">
            <a:spLocks noGrp="1"/>
          </p:cNvSpPr>
          <p:nvPr>
            <p:ph type="ctrTitle"/>
          </p:nvPr>
        </p:nvSpPr>
        <p:spPr>
          <a:xfrm>
            <a:off x="743450" y="804725"/>
            <a:ext cx="10934400" cy="19446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45700" rIns="91425" bIns="45700" anchor="b" anchorCtr="0">
            <a:noAutofit/>
          </a:bodyPr>
          <a:lstStyle/>
          <a:p>
            <a:pPr marL="0" marR="0" lvl="0" indent="0" rtl="0">
              <a:lnSpc>
                <a:spcPct val="115000"/>
              </a:lnSpc>
              <a:spcBef>
                <a:spcPts val="0"/>
              </a:spcBef>
              <a:spcAft>
                <a:spcPts val="0"/>
              </a:spcAft>
              <a:buClr>
                <a:schemeClr val="dk1"/>
              </a:buClr>
              <a:buSzPts val="5490"/>
              <a:buFont typeface="Calibri"/>
              <a:buNone/>
            </a:pPr>
            <a:r>
              <a:rPr lang="en-US" sz="5600" b="1"/>
              <a:t>The Gun Violence Restraining Order</a:t>
            </a:r>
            <a:endParaRPr sz="5600" b="1"/>
          </a:p>
          <a:p>
            <a:pPr marL="0" marR="0" lvl="0" indent="0" rtl="0">
              <a:lnSpc>
                <a:spcPct val="115000"/>
              </a:lnSpc>
              <a:spcBef>
                <a:spcPts val="0"/>
              </a:spcBef>
              <a:spcAft>
                <a:spcPts val="0"/>
              </a:spcAft>
              <a:buClr>
                <a:schemeClr val="dk1"/>
              </a:buClr>
              <a:buSzPts val="5490"/>
              <a:buFont typeface="Calibri"/>
              <a:buNone/>
            </a:pPr>
            <a:r>
              <a:rPr lang="en-US" sz="4800"/>
              <a:t>A Violence Prevention Tool for California</a:t>
            </a:r>
            <a:endParaRPr sz="4800"/>
          </a:p>
        </p:txBody>
      </p:sp>
      <p:cxnSp>
        <p:nvCxnSpPr>
          <p:cNvPr id="91" name="Google Shape;91;p13"/>
          <p:cNvCxnSpPr/>
          <p:nvPr/>
        </p:nvCxnSpPr>
        <p:spPr>
          <a:xfrm>
            <a:off x="743475" y="3064900"/>
            <a:ext cx="10934400" cy="9000"/>
          </a:xfrm>
          <a:prstGeom prst="straightConnector1">
            <a:avLst/>
          </a:prstGeom>
          <a:noFill/>
          <a:ln w="19050" cap="flat" cmpd="sng">
            <a:solidFill>
              <a:schemeClr val="dk1"/>
            </a:solidFill>
            <a:prstDash val="solid"/>
            <a:miter lim="800000"/>
            <a:headEnd type="none" w="sm" len="sm"/>
            <a:tailEnd type="none" w="sm" len="sm"/>
          </a:ln>
        </p:spPr>
      </p:cxnSp>
      <p:sp>
        <p:nvSpPr>
          <p:cNvPr id="92" name="Google Shape;92;p13"/>
          <p:cNvSpPr txBox="1">
            <a:spLocks noGrp="1"/>
          </p:cNvSpPr>
          <p:nvPr>
            <p:ph type="subTitle" idx="1"/>
          </p:nvPr>
        </p:nvSpPr>
        <p:spPr>
          <a:xfrm>
            <a:off x="743459" y="3779045"/>
            <a:ext cx="5252400" cy="1655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3600"/>
              <a:buFont typeface="Arial"/>
              <a:buNone/>
            </a:pPr>
            <a:r>
              <a:rPr lang="en-US" sz="3600" i="1"/>
              <a:t>Presentation name*</a:t>
            </a:r>
            <a:endParaRPr sz="3600" i="1"/>
          </a:p>
          <a:p>
            <a:pPr marL="0" marR="0" lvl="0" indent="0" algn="l" rtl="0">
              <a:lnSpc>
                <a:spcPct val="90000"/>
              </a:lnSpc>
              <a:spcBef>
                <a:spcPts val="1000"/>
              </a:spcBef>
              <a:spcAft>
                <a:spcPts val="0"/>
              </a:spcAft>
              <a:buClr>
                <a:schemeClr val="dk1"/>
              </a:buClr>
              <a:buSzPts val="3600"/>
              <a:buFont typeface="Arial"/>
              <a:buNone/>
            </a:pPr>
            <a:r>
              <a:rPr lang="en-US" sz="3600" i="1"/>
              <a:t>Your Name*</a:t>
            </a:r>
            <a:endParaRPr sz="3600" i="1"/>
          </a:p>
          <a:p>
            <a:pPr marL="0" marR="0" lvl="0" indent="0" algn="l" rtl="0">
              <a:lnSpc>
                <a:spcPct val="90000"/>
              </a:lnSpc>
              <a:spcBef>
                <a:spcPts val="1000"/>
              </a:spcBef>
              <a:spcAft>
                <a:spcPts val="0"/>
              </a:spcAft>
              <a:buClr>
                <a:schemeClr val="dk1"/>
              </a:buClr>
              <a:buSzPts val="3600"/>
              <a:buFont typeface="Arial"/>
              <a:buNone/>
            </a:pPr>
            <a:r>
              <a:rPr lang="en-US" sz="3600" i="1"/>
              <a:t>Organization*</a:t>
            </a:r>
            <a:endParaRPr sz="3600" i="1"/>
          </a:p>
          <a:p>
            <a:pPr marL="0" marR="0" lvl="0" indent="0" algn="l" rtl="0">
              <a:lnSpc>
                <a:spcPct val="90000"/>
              </a:lnSpc>
              <a:spcBef>
                <a:spcPts val="1000"/>
              </a:spcBef>
              <a:spcAft>
                <a:spcPts val="0"/>
              </a:spcAft>
              <a:buClr>
                <a:schemeClr val="dk1"/>
              </a:buClr>
              <a:buSzPts val="3600"/>
              <a:buFont typeface="Arial"/>
              <a:buNone/>
            </a:pPr>
            <a:r>
              <a:rPr lang="en-US" sz="3600" i="1"/>
              <a:t>Date*</a:t>
            </a:r>
            <a:endParaRPr sz="3600" b="0" i="1" u="none" strike="noStrike" cap="none">
              <a:solidFill>
                <a:schemeClr val="dk1"/>
              </a:solidFill>
              <a:latin typeface="Calibri"/>
              <a:ea typeface="Calibri"/>
              <a:cs typeface="Calibri"/>
              <a:sym typeface="Calibri"/>
            </a:endParaRPr>
          </a:p>
        </p:txBody>
      </p:sp>
      <p:pic>
        <p:nvPicPr>
          <p:cNvPr id="93" name="Google Shape;93;p13"/>
          <p:cNvPicPr preferRelativeResize="0"/>
          <p:nvPr/>
        </p:nvPicPr>
        <p:blipFill>
          <a:blip r:embed="rId4">
            <a:alphaModFix/>
          </a:blip>
          <a:stretch>
            <a:fillRect/>
          </a:stretch>
        </p:blipFill>
        <p:spPr>
          <a:xfrm>
            <a:off x="7428075" y="4870150"/>
            <a:ext cx="2833525" cy="1826974"/>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a:t>
            </a:fld>
            <a:endParaRPr lang="uk-U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148"/>
        <p:cNvGrpSpPr/>
        <p:nvPr/>
      </p:nvGrpSpPr>
      <p:grpSpPr>
        <a:xfrm>
          <a:off x="0" y="0"/>
          <a:ext cx="0" cy="0"/>
          <a:chOff x="0" y="0"/>
          <a:chExt cx="0" cy="0"/>
        </a:xfrm>
      </p:grpSpPr>
      <p:sp>
        <p:nvSpPr>
          <p:cNvPr id="149" name="Google Shape;149;p21"/>
          <p:cNvSpPr txBox="1">
            <a:spLocks noGrp="1"/>
          </p:cNvSpPr>
          <p:nvPr>
            <p:ph type="subTitle" idx="4294967295"/>
          </p:nvPr>
        </p:nvSpPr>
        <p:spPr>
          <a:xfrm>
            <a:off x="1710900" y="567996"/>
            <a:ext cx="8770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dirty="0">
                <a:solidFill>
                  <a:srgbClr val="0A4465"/>
                </a:solidFill>
              </a:rPr>
              <a:t>How Does a GVRO </a:t>
            </a:r>
            <a:r>
              <a:rPr lang="en-US" sz="4800" i="1" dirty="0" smtClean="0">
                <a:solidFill>
                  <a:srgbClr val="0A4465"/>
                </a:solidFill>
              </a:rPr>
              <a:t>get </a:t>
            </a:r>
            <a:r>
              <a:rPr lang="en-US" sz="4800" i="1" dirty="0">
                <a:solidFill>
                  <a:srgbClr val="0A4465"/>
                </a:solidFill>
              </a:rPr>
              <a:t>a</a:t>
            </a:r>
            <a:r>
              <a:rPr lang="en-US" sz="4800" i="1" dirty="0" smtClean="0">
                <a:solidFill>
                  <a:srgbClr val="0A4465"/>
                </a:solidFill>
              </a:rPr>
              <a:t>pproved? </a:t>
            </a:r>
            <a:r>
              <a:rPr lang="en-US" sz="4800" b="0" i="1" u="none" strike="noStrike" cap="none" dirty="0" smtClean="0">
                <a:solidFill>
                  <a:srgbClr val="0A4465"/>
                </a:solidFill>
                <a:latin typeface="Calibri"/>
                <a:ea typeface="Calibri"/>
                <a:cs typeface="Calibri"/>
                <a:sym typeface="Calibri"/>
              </a:rPr>
              <a:t>[Continued]</a:t>
            </a:r>
            <a:endParaRPr sz="4800" b="0" i="1" u="none" strike="noStrike" cap="none" dirty="0">
              <a:solidFill>
                <a:srgbClr val="0A4465"/>
              </a:solidFill>
              <a:latin typeface="Calibri"/>
              <a:ea typeface="Calibri"/>
              <a:cs typeface="Calibri"/>
              <a:sym typeface="Calibri"/>
            </a:endParaRPr>
          </a:p>
        </p:txBody>
      </p:sp>
      <p:sp>
        <p:nvSpPr>
          <p:cNvPr id="150" name="Google Shape;150;p21"/>
          <p:cNvSpPr txBox="1">
            <a:spLocks noGrp="1"/>
          </p:cNvSpPr>
          <p:nvPr>
            <p:ph type="subTitle" idx="4294967295"/>
          </p:nvPr>
        </p:nvSpPr>
        <p:spPr>
          <a:xfrm>
            <a:off x="495150" y="2025747"/>
            <a:ext cx="11201700" cy="4202841"/>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b="1" dirty="0" smtClean="0"/>
              <a:t>In </a:t>
            </a:r>
            <a:r>
              <a:rPr lang="en-US" b="1" dirty="0"/>
              <a:t>making GVRO decisions, judges may also consider additional evidence of an increased risk for violence, including, but not limited to:</a:t>
            </a:r>
            <a:endParaRPr b="1" dirty="0"/>
          </a:p>
          <a:p>
            <a:pPr marL="457200" lvl="0" indent="-355600" rtl="0">
              <a:lnSpc>
                <a:spcPct val="100000"/>
              </a:lnSpc>
              <a:spcBef>
                <a:spcPts val="1000"/>
              </a:spcBef>
              <a:spcAft>
                <a:spcPts val="0"/>
              </a:spcAft>
              <a:buSzPts val="2000"/>
              <a:buChar char="●"/>
            </a:pPr>
            <a:r>
              <a:rPr lang="en-US" dirty="0"/>
              <a:t>Reckless firearm behaviors</a:t>
            </a:r>
            <a:endParaRPr dirty="0"/>
          </a:p>
          <a:p>
            <a:pPr marL="457200" lvl="0" indent="-355600" rtl="0">
              <a:lnSpc>
                <a:spcPct val="100000"/>
              </a:lnSpc>
              <a:spcBef>
                <a:spcPts val="1000"/>
              </a:spcBef>
              <a:spcAft>
                <a:spcPts val="0"/>
              </a:spcAft>
              <a:buSzPts val="2000"/>
              <a:buChar char="●"/>
            </a:pPr>
            <a:r>
              <a:rPr lang="en-US" dirty="0"/>
              <a:t>History of threatened, attempted, or actual physical force against another person</a:t>
            </a:r>
            <a:endParaRPr dirty="0"/>
          </a:p>
          <a:p>
            <a:pPr marL="457200" lvl="0" indent="-355600" rtl="0">
              <a:lnSpc>
                <a:spcPct val="100000"/>
              </a:lnSpc>
              <a:spcBef>
                <a:spcPts val="1000"/>
              </a:spcBef>
              <a:spcAft>
                <a:spcPts val="0"/>
              </a:spcAft>
              <a:buSzPts val="2000"/>
              <a:buChar char="●"/>
            </a:pPr>
            <a:r>
              <a:rPr lang="en-US" dirty="0"/>
              <a:t>Prior arrest for a felony offense</a:t>
            </a:r>
            <a:endParaRPr dirty="0"/>
          </a:p>
          <a:p>
            <a:pPr marL="457200" lvl="0" indent="-355600" rtl="0">
              <a:lnSpc>
                <a:spcPct val="100000"/>
              </a:lnSpc>
              <a:spcBef>
                <a:spcPts val="1000"/>
              </a:spcBef>
              <a:spcAft>
                <a:spcPts val="0"/>
              </a:spcAft>
              <a:buSzPts val="2000"/>
              <a:buChar char="●"/>
            </a:pPr>
            <a:r>
              <a:rPr lang="en-US" dirty="0"/>
              <a:t>History of violation of a protective order</a:t>
            </a:r>
            <a:endParaRPr dirty="0"/>
          </a:p>
          <a:p>
            <a:pPr marL="457200" lvl="0" indent="-355600" rtl="0">
              <a:lnSpc>
                <a:spcPct val="100000"/>
              </a:lnSpc>
              <a:spcBef>
                <a:spcPts val="1000"/>
              </a:spcBef>
              <a:spcAft>
                <a:spcPts val="0"/>
              </a:spcAft>
              <a:buSzPts val="2000"/>
              <a:buChar char="●"/>
            </a:pPr>
            <a:r>
              <a:rPr lang="en-US" dirty="0"/>
              <a:t>Records demonstrating abuse of alcohol or controlled substances.</a:t>
            </a:r>
            <a:endParaRPr dirty="0"/>
          </a:p>
          <a:p>
            <a:pPr marL="0" lvl="0" indent="0" rtl="0">
              <a:spcBef>
                <a:spcPts val="1000"/>
              </a:spcBef>
              <a:spcAft>
                <a:spcPts val="0"/>
              </a:spcAft>
              <a:buNone/>
            </a:pPr>
            <a:endParaRPr sz="2600" b="1"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10</a:t>
            </a:fld>
            <a:endParaRPr lang="uk-UA"/>
          </a:p>
        </p:txBody>
      </p:sp>
    </p:spTree>
    <p:extLst>
      <p:ext uri="{BB962C8B-B14F-4D97-AF65-F5344CB8AC3E}">
        <p14:creationId xmlns:p14="http://schemas.microsoft.com/office/powerpoint/2010/main" val="1112731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154"/>
        <p:cNvGrpSpPr/>
        <p:nvPr/>
      </p:nvGrpSpPr>
      <p:grpSpPr>
        <a:xfrm>
          <a:off x="0" y="0"/>
          <a:ext cx="0" cy="0"/>
          <a:chOff x="0" y="0"/>
          <a:chExt cx="0" cy="0"/>
        </a:xfrm>
      </p:grpSpPr>
      <p:sp>
        <p:nvSpPr>
          <p:cNvPr id="155" name="Google Shape;155;p22"/>
          <p:cNvSpPr txBox="1">
            <a:spLocks noGrp="1"/>
          </p:cNvSpPr>
          <p:nvPr>
            <p:ph type="subTitle" idx="4294967295"/>
          </p:nvPr>
        </p:nvSpPr>
        <p:spPr>
          <a:xfrm>
            <a:off x="1675525" y="128850"/>
            <a:ext cx="8770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What is the GVRO Statute?</a:t>
            </a:r>
            <a:endParaRPr sz="4800" b="0" i="1" u="none" strike="noStrike" cap="none">
              <a:solidFill>
                <a:srgbClr val="0A4465"/>
              </a:solidFill>
              <a:latin typeface="Calibri"/>
              <a:ea typeface="Calibri"/>
              <a:cs typeface="Calibri"/>
              <a:sym typeface="Calibri"/>
            </a:endParaRPr>
          </a:p>
        </p:txBody>
      </p:sp>
      <p:sp>
        <p:nvSpPr>
          <p:cNvPr id="156" name="Google Shape;156;p22"/>
          <p:cNvSpPr txBox="1">
            <a:spLocks noGrp="1"/>
          </p:cNvSpPr>
          <p:nvPr>
            <p:ph type="subTitle" idx="4294967295"/>
          </p:nvPr>
        </p:nvSpPr>
        <p:spPr>
          <a:xfrm>
            <a:off x="613975" y="1225350"/>
            <a:ext cx="10893300" cy="55071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dirty="0">
                <a:solidFill>
                  <a:srgbClr val="E14609"/>
                </a:solidFill>
              </a:rPr>
              <a:t>California Code, Penal Code - PEN § 18100</a:t>
            </a:r>
            <a:endParaRPr dirty="0">
              <a:solidFill>
                <a:srgbClr val="E14609"/>
              </a:solidFill>
            </a:endParaRPr>
          </a:p>
          <a:p>
            <a:pPr marL="0" lvl="0" indent="0">
              <a:lnSpc>
                <a:spcPct val="100000"/>
              </a:lnSpc>
              <a:spcBef>
                <a:spcPts val="1000"/>
              </a:spcBef>
              <a:spcAft>
                <a:spcPts val="0"/>
              </a:spcAft>
              <a:buNone/>
            </a:pPr>
            <a:r>
              <a:rPr lang="en-US" i="1" dirty="0"/>
              <a:t>“A gun violence restraining order is an order, in writing, signed by the court, prohibiting and enjoining a named person from having in his or her custody or control, owning, purchasing, possessing, or receiving any firearms or </a:t>
            </a:r>
            <a:r>
              <a:rPr lang="en-US" i="1" dirty="0" smtClean="0"/>
              <a:t>ammunition [including magazines].”</a:t>
            </a:r>
            <a:endParaRPr i="1" dirty="0"/>
          </a:p>
          <a:p>
            <a:pPr marL="0" lvl="0" indent="0" rtl="0">
              <a:lnSpc>
                <a:spcPct val="100000"/>
              </a:lnSpc>
              <a:spcBef>
                <a:spcPts val="1000"/>
              </a:spcBef>
              <a:spcAft>
                <a:spcPts val="0"/>
              </a:spcAft>
              <a:buClr>
                <a:schemeClr val="dk1"/>
              </a:buClr>
              <a:buSzPts val="1100"/>
              <a:buFont typeface="Arial"/>
              <a:buNone/>
            </a:pPr>
            <a:r>
              <a:rPr lang="en-US" dirty="0">
                <a:solidFill>
                  <a:srgbClr val="E14609"/>
                </a:solidFill>
              </a:rPr>
              <a:t>California Code, Penal Code - PEN § 18107</a:t>
            </a:r>
            <a:endParaRPr i="1" dirty="0"/>
          </a:p>
          <a:p>
            <a:pPr marL="0" lvl="0" indent="0" rtl="0">
              <a:lnSpc>
                <a:spcPct val="100000"/>
              </a:lnSpc>
              <a:spcBef>
                <a:spcPts val="1000"/>
              </a:spcBef>
              <a:spcAft>
                <a:spcPts val="0"/>
              </a:spcAft>
              <a:buNone/>
            </a:pPr>
            <a:r>
              <a:rPr lang="en-US" i="1" dirty="0"/>
              <a:t>“A petition for a gun violence restraining order shall describe the number, types, and locations of any </a:t>
            </a:r>
            <a:r>
              <a:rPr lang="en-US" i="1" dirty="0" smtClean="0"/>
              <a:t>firearms </a:t>
            </a:r>
            <a:r>
              <a:rPr lang="en-US" i="1" dirty="0"/>
              <a:t>and </a:t>
            </a:r>
            <a:r>
              <a:rPr lang="en-US" i="1" dirty="0" smtClean="0"/>
              <a:t>ammunition [including magazines] </a:t>
            </a:r>
            <a:r>
              <a:rPr lang="en-US" i="1" dirty="0"/>
              <a:t>presently believed by the petitioner to be possessed or controlled by the subject of the petition.”</a:t>
            </a:r>
            <a:endParaRPr i="1" dirty="0"/>
          </a:p>
          <a:p>
            <a:pPr marL="0" lvl="0" indent="0" rtl="0">
              <a:lnSpc>
                <a:spcPct val="100000"/>
              </a:lnSpc>
              <a:spcBef>
                <a:spcPts val="1000"/>
              </a:spcBef>
              <a:spcAft>
                <a:spcPts val="0"/>
              </a:spcAft>
              <a:buNone/>
            </a:pPr>
            <a:r>
              <a:rPr lang="en-US" b="1" dirty="0">
                <a:solidFill>
                  <a:srgbClr val="E14609"/>
                </a:solidFill>
              </a:rPr>
              <a:t>For more information examine Penal Codes PEN § 18100 - 18500 </a:t>
            </a:r>
            <a:endParaRPr b="1" dirty="0">
              <a:solidFill>
                <a:srgbClr val="E14609"/>
              </a:solidFill>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11</a:t>
            </a:fld>
            <a:endParaRPr lang="uk-U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85000">
              <a:schemeClr val="lt1"/>
            </a:gs>
            <a:gs pos="100000">
              <a:srgbClr val="B3D1EC"/>
            </a:gs>
          </a:gsLst>
          <a:lin ang="13500032" scaled="0"/>
        </a:gradFill>
        <a:effectLst/>
      </p:bgPr>
    </p:bg>
    <p:spTree>
      <p:nvGrpSpPr>
        <p:cNvPr id="1" name="Shape 161"/>
        <p:cNvGrpSpPr/>
        <p:nvPr/>
      </p:nvGrpSpPr>
      <p:grpSpPr>
        <a:xfrm>
          <a:off x="0" y="0"/>
          <a:ext cx="0" cy="0"/>
          <a:chOff x="0" y="0"/>
          <a:chExt cx="0" cy="0"/>
        </a:xfrm>
      </p:grpSpPr>
      <p:sp>
        <p:nvSpPr>
          <p:cNvPr id="162" name="Google Shape;162;p23"/>
          <p:cNvSpPr txBox="1">
            <a:spLocks noGrp="1"/>
          </p:cNvSpPr>
          <p:nvPr>
            <p:ph type="subTitle" idx="4294967295"/>
          </p:nvPr>
        </p:nvSpPr>
        <p:spPr>
          <a:xfrm>
            <a:off x="649350" y="2199575"/>
            <a:ext cx="10893300" cy="42273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Clr>
                <a:schemeClr val="dk1"/>
              </a:buClr>
              <a:buSzPts val="1100"/>
              <a:buFont typeface="Arial"/>
              <a:buNone/>
            </a:pPr>
            <a:r>
              <a:rPr lang="en-US" sz="3400" dirty="0"/>
              <a:t>There are three types of GVROs that may be issued:</a:t>
            </a:r>
            <a:endParaRPr sz="3400" dirty="0"/>
          </a:p>
          <a:p>
            <a:pPr marL="914400" lvl="0" indent="-444500" rtl="0">
              <a:lnSpc>
                <a:spcPct val="100000"/>
              </a:lnSpc>
              <a:spcBef>
                <a:spcPts val="1000"/>
              </a:spcBef>
              <a:spcAft>
                <a:spcPts val="0"/>
              </a:spcAft>
              <a:buClr>
                <a:srgbClr val="E14609"/>
              </a:buClr>
              <a:buSzPts val="3400"/>
              <a:buChar char="•"/>
            </a:pPr>
            <a:r>
              <a:rPr lang="en-US" sz="3400" dirty="0" smtClean="0"/>
              <a:t>Emergency Gun Violence Restraining Order</a:t>
            </a:r>
            <a:r>
              <a:rPr lang="en-US" sz="3400" dirty="0" smtClean="0">
                <a:solidFill>
                  <a:srgbClr val="4595A2"/>
                </a:solidFill>
              </a:rPr>
              <a:t> </a:t>
            </a:r>
            <a:r>
              <a:rPr lang="en-US" sz="3400" dirty="0">
                <a:solidFill>
                  <a:srgbClr val="E14609"/>
                </a:solidFill>
              </a:rPr>
              <a:t>(available to law enforcement only)</a:t>
            </a:r>
            <a:endParaRPr sz="3400" dirty="0">
              <a:solidFill>
                <a:srgbClr val="E14609"/>
              </a:solidFill>
            </a:endParaRPr>
          </a:p>
          <a:p>
            <a:pPr marL="914400" lvl="0" indent="-444500" rtl="0">
              <a:lnSpc>
                <a:spcPct val="100000"/>
              </a:lnSpc>
              <a:spcBef>
                <a:spcPts val="0"/>
              </a:spcBef>
              <a:spcAft>
                <a:spcPts val="0"/>
              </a:spcAft>
              <a:buClr>
                <a:srgbClr val="E14609"/>
              </a:buClr>
              <a:buSzPts val="3400"/>
              <a:buChar char="•"/>
            </a:pPr>
            <a:r>
              <a:rPr lang="en-US" sz="3400" dirty="0" smtClean="0">
                <a:solidFill>
                  <a:srgbClr val="000000"/>
                </a:solidFill>
              </a:rPr>
              <a:t>Temporary </a:t>
            </a:r>
            <a:r>
              <a:rPr lang="en-US" sz="3400" dirty="0">
                <a:solidFill>
                  <a:srgbClr val="000000"/>
                </a:solidFill>
              </a:rPr>
              <a:t>Gun Violence Restraining Order </a:t>
            </a:r>
            <a:r>
              <a:rPr lang="en-US" sz="3400" dirty="0">
                <a:solidFill>
                  <a:srgbClr val="E14609"/>
                </a:solidFill>
              </a:rPr>
              <a:t>(available to household members, families and law enforcement)</a:t>
            </a:r>
            <a:endParaRPr sz="3400" dirty="0">
              <a:solidFill>
                <a:srgbClr val="E14609"/>
              </a:solidFill>
            </a:endParaRPr>
          </a:p>
          <a:p>
            <a:pPr marL="914400" lvl="0" indent="-444500" rtl="0">
              <a:lnSpc>
                <a:spcPct val="100000"/>
              </a:lnSpc>
              <a:spcBef>
                <a:spcPts val="0"/>
              </a:spcBef>
              <a:spcAft>
                <a:spcPts val="0"/>
              </a:spcAft>
              <a:buClr>
                <a:srgbClr val="E14609"/>
              </a:buClr>
              <a:buSzPts val="3400"/>
              <a:buChar char="•"/>
            </a:pPr>
            <a:r>
              <a:rPr lang="en-US" sz="3400" dirty="0">
                <a:solidFill>
                  <a:srgbClr val="000000"/>
                </a:solidFill>
              </a:rPr>
              <a:t>Gun Violence Restraining Order after Notice and Hearing </a:t>
            </a:r>
            <a:r>
              <a:rPr lang="en-US" sz="3400" dirty="0">
                <a:solidFill>
                  <a:srgbClr val="E14609"/>
                </a:solidFill>
              </a:rPr>
              <a:t>(available to household members, families and law enforcement)</a:t>
            </a:r>
            <a:endParaRPr sz="3400" dirty="0">
              <a:solidFill>
                <a:srgbClr val="E14609"/>
              </a:solidFill>
            </a:endParaRPr>
          </a:p>
          <a:p>
            <a:pPr marL="0" lvl="0" indent="0" rtl="0">
              <a:spcBef>
                <a:spcPts val="1000"/>
              </a:spcBef>
              <a:spcAft>
                <a:spcPts val="0"/>
              </a:spcAft>
              <a:buClr>
                <a:schemeClr val="dk1"/>
              </a:buClr>
              <a:buSzPts val="3600"/>
              <a:buFont typeface="Arial"/>
              <a:buNone/>
            </a:pPr>
            <a:endParaRPr sz="3400" dirty="0"/>
          </a:p>
        </p:txBody>
      </p:sp>
      <p:sp>
        <p:nvSpPr>
          <p:cNvPr id="163" name="Google Shape;163;p23"/>
          <p:cNvSpPr txBox="1">
            <a:spLocks noGrp="1"/>
          </p:cNvSpPr>
          <p:nvPr>
            <p:ph type="subTitle" idx="4294967295"/>
          </p:nvPr>
        </p:nvSpPr>
        <p:spPr>
          <a:xfrm>
            <a:off x="1445550" y="591900"/>
            <a:ext cx="9300900" cy="1096500"/>
          </a:xfrm>
          <a:prstGeom prst="rect">
            <a:avLst/>
          </a:prstGeom>
          <a:noFill/>
          <a:ln>
            <a:noFill/>
          </a:ln>
        </p:spPr>
        <p:txBody>
          <a:bodyPr spcFirstLastPara="1" wrap="square" lIns="91425" tIns="45700" rIns="91425" bIns="45700" anchor="t" anchorCtr="0">
            <a:noAutofit/>
          </a:bodyPr>
          <a:lstStyle/>
          <a:p>
            <a:pPr marL="0" lvl="0" indent="0" algn="ctr" rtl="0">
              <a:spcBef>
                <a:spcPts val="1000"/>
              </a:spcBef>
              <a:spcAft>
                <a:spcPts val="0"/>
              </a:spcAft>
              <a:buClr>
                <a:schemeClr val="dk1"/>
              </a:buClr>
              <a:buSzPts val="1100"/>
              <a:buFont typeface="Arial"/>
              <a:buNone/>
            </a:pPr>
            <a:r>
              <a:rPr lang="en-US" sz="4800" i="1">
                <a:solidFill>
                  <a:srgbClr val="0A4465"/>
                </a:solidFill>
              </a:rPr>
              <a:t>What are the three types of GVROs available in California?</a:t>
            </a:r>
            <a:endParaRPr sz="4800" b="0" i="1" u="none" strike="noStrike" cap="none">
              <a:solidFill>
                <a:srgbClr val="0A4465"/>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12</a:t>
            </a:fld>
            <a:endParaRPr lang="uk-U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85000">
              <a:schemeClr val="lt1"/>
            </a:gs>
            <a:gs pos="100000">
              <a:srgbClr val="B3D1EC"/>
            </a:gs>
          </a:gsLst>
          <a:lin ang="13500000" scaled="0"/>
        </a:gradFill>
        <a:effectLst/>
      </p:bgPr>
    </p:bg>
    <p:spTree>
      <p:nvGrpSpPr>
        <p:cNvPr id="1" name="Shape 168"/>
        <p:cNvGrpSpPr/>
        <p:nvPr/>
      </p:nvGrpSpPr>
      <p:grpSpPr>
        <a:xfrm>
          <a:off x="0" y="0"/>
          <a:ext cx="0" cy="0"/>
          <a:chOff x="0" y="0"/>
          <a:chExt cx="0" cy="0"/>
        </a:xfrm>
      </p:grpSpPr>
      <p:sp>
        <p:nvSpPr>
          <p:cNvPr id="169" name="Google Shape;169;p24"/>
          <p:cNvSpPr txBox="1">
            <a:spLocks noGrp="1"/>
          </p:cNvSpPr>
          <p:nvPr>
            <p:ph type="subTitle" idx="4294967295"/>
          </p:nvPr>
        </p:nvSpPr>
        <p:spPr>
          <a:xfrm>
            <a:off x="649350" y="1482638"/>
            <a:ext cx="10893300" cy="4227300"/>
          </a:xfrm>
          <a:prstGeom prst="rect">
            <a:avLst/>
          </a:prstGeom>
          <a:noFill/>
          <a:ln>
            <a:noFill/>
          </a:ln>
        </p:spPr>
        <p:txBody>
          <a:bodyPr spcFirstLastPara="1" wrap="square" lIns="91425" tIns="45700" rIns="91425" bIns="45700" anchor="t" anchorCtr="0">
            <a:noAutofit/>
          </a:bodyPr>
          <a:lstStyle/>
          <a:p>
            <a:pPr marL="0" lvl="0" indent="0">
              <a:lnSpc>
                <a:spcPct val="100000"/>
              </a:lnSpc>
              <a:buNone/>
            </a:pPr>
            <a:r>
              <a:rPr lang="en-US" sz="2500" b="1" dirty="0" smtClean="0"/>
              <a:t>An emergency </a:t>
            </a:r>
            <a:r>
              <a:rPr lang="en-US" sz="2500" b="1" dirty="0"/>
              <a:t>GVRO</a:t>
            </a:r>
            <a:r>
              <a:rPr lang="en-US" sz="2500" dirty="0"/>
              <a:t> is a type of order that only law enforcement officers can </a:t>
            </a:r>
            <a:r>
              <a:rPr lang="en-US" sz="2500" dirty="0" smtClean="0"/>
              <a:t>petition for and may be approved orally by a judicial </a:t>
            </a:r>
            <a:r>
              <a:rPr lang="en-US" sz="2500" dirty="0"/>
              <a:t>o</a:t>
            </a:r>
            <a:r>
              <a:rPr lang="en-US" sz="2500" dirty="0" smtClean="0"/>
              <a:t>fficer even when the court is not open. </a:t>
            </a:r>
            <a:r>
              <a:rPr lang="en-US" sz="2500" dirty="0"/>
              <a:t>Emergency orders are generally requested over the phone and then memorialized on a </a:t>
            </a:r>
            <a:r>
              <a:rPr lang="en-US" sz="2500" u="sng" dirty="0">
                <a:hlinkClick r:id="rId3"/>
              </a:rPr>
              <a:t>form </a:t>
            </a:r>
            <a:r>
              <a:rPr lang="en-US" sz="2500" u="sng" dirty="0" smtClean="0">
                <a:hlinkClick r:id="rId3"/>
              </a:rPr>
              <a:t>EPO-002</a:t>
            </a:r>
            <a:r>
              <a:rPr lang="en-US" sz="2500" dirty="0" smtClean="0"/>
              <a:t>.</a:t>
            </a:r>
            <a:endParaRPr sz="2500" dirty="0" smtClean="0"/>
          </a:p>
          <a:p>
            <a:pPr marL="457200" lvl="0" indent="-393700" rtl="0">
              <a:lnSpc>
                <a:spcPct val="100000"/>
              </a:lnSpc>
              <a:spcBef>
                <a:spcPts val="1000"/>
              </a:spcBef>
              <a:spcAft>
                <a:spcPts val="0"/>
              </a:spcAft>
              <a:buSzPts val="2600"/>
              <a:buChar char="●"/>
            </a:pPr>
            <a:r>
              <a:rPr lang="en-US" sz="2500" dirty="0" smtClean="0"/>
              <a:t>A judicial officer may issue a GVRO once he or she finds that the subject of the GVRO poses an “immediate and present danger” of injury to themselves or others by having a firearm in his or her possession.</a:t>
            </a:r>
            <a:endParaRPr sz="2500" dirty="0" smtClean="0"/>
          </a:p>
          <a:p>
            <a:pPr lvl="0" indent="-393700">
              <a:lnSpc>
                <a:spcPct val="100000"/>
              </a:lnSpc>
              <a:spcBef>
                <a:spcPts val="0"/>
              </a:spcBef>
              <a:buSzPts val="2600"/>
              <a:buChar char="●"/>
            </a:pPr>
            <a:r>
              <a:rPr lang="en-US" sz="2500" dirty="0" smtClean="0"/>
              <a:t>When </a:t>
            </a:r>
            <a:r>
              <a:rPr lang="en-US" sz="2500" dirty="0"/>
              <a:t>serving the order, law enforcement must request the subject relinquish his or her firearms, ammunition, and magazines </a:t>
            </a:r>
            <a:r>
              <a:rPr lang="en-US" sz="2500" dirty="0" smtClean="0"/>
              <a:t>and the subject must do so immediately.</a:t>
            </a:r>
          </a:p>
          <a:p>
            <a:pPr lvl="0" indent="-393700">
              <a:lnSpc>
                <a:spcPct val="100000"/>
              </a:lnSpc>
              <a:spcBef>
                <a:spcPts val="0"/>
              </a:spcBef>
              <a:buSzPts val="2600"/>
              <a:buChar char="●"/>
            </a:pPr>
            <a:r>
              <a:rPr lang="en-US" sz="2500" dirty="0" smtClean="0"/>
              <a:t>After filing the GVRO with the court a hearing will be scheduled </a:t>
            </a:r>
            <a:r>
              <a:rPr lang="en-US" sz="2500" dirty="0"/>
              <a:t>within 21 </a:t>
            </a:r>
            <a:r>
              <a:rPr lang="en-US" sz="2500" dirty="0" smtClean="0"/>
              <a:t>to </a:t>
            </a:r>
            <a:r>
              <a:rPr lang="en-US" sz="2500" dirty="0"/>
              <a:t>determine if the </a:t>
            </a:r>
            <a:r>
              <a:rPr lang="en-US" sz="2500" dirty="0" smtClean="0"/>
              <a:t>emergency </a:t>
            </a:r>
            <a:r>
              <a:rPr lang="en-US" sz="2500" dirty="0"/>
              <a:t>GVRO should be extended into a one-year GVRO.</a:t>
            </a:r>
            <a:endParaRPr lang="en-US" sz="2500" dirty="0" smtClean="0"/>
          </a:p>
        </p:txBody>
      </p:sp>
      <p:sp>
        <p:nvSpPr>
          <p:cNvPr id="170" name="Google Shape;170;p24"/>
          <p:cNvSpPr txBox="1">
            <a:spLocks noGrp="1"/>
          </p:cNvSpPr>
          <p:nvPr>
            <p:ph type="subTitle" idx="4294967295"/>
          </p:nvPr>
        </p:nvSpPr>
        <p:spPr>
          <a:xfrm>
            <a:off x="1168110" y="386138"/>
            <a:ext cx="9300900" cy="1096500"/>
          </a:xfrm>
          <a:prstGeom prst="rect">
            <a:avLst/>
          </a:prstGeom>
          <a:noFill/>
          <a:ln>
            <a:noFill/>
          </a:ln>
        </p:spPr>
        <p:txBody>
          <a:bodyPr spcFirstLastPara="1" wrap="square" lIns="91425" tIns="45700" rIns="91425" bIns="45700" anchor="t" anchorCtr="0">
            <a:noAutofit/>
          </a:bodyPr>
          <a:lstStyle/>
          <a:p>
            <a:pPr marL="0" lvl="0" indent="0" algn="ctr" rtl="0">
              <a:spcBef>
                <a:spcPts val="1000"/>
              </a:spcBef>
              <a:spcAft>
                <a:spcPts val="0"/>
              </a:spcAft>
              <a:buClr>
                <a:schemeClr val="dk1"/>
              </a:buClr>
              <a:buSzPts val="1100"/>
              <a:buFont typeface="Arial"/>
              <a:buNone/>
            </a:pPr>
            <a:r>
              <a:rPr lang="en-US" sz="4800" i="1" dirty="0" smtClean="0">
                <a:solidFill>
                  <a:srgbClr val="0A4465"/>
                </a:solidFill>
              </a:rPr>
              <a:t>Emergency </a:t>
            </a:r>
            <a:r>
              <a:rPr lang="en-US" sz="4800" i="1" dirty="0">
                <a:solidFill>
                  <a:srgbClr val="0A4465"/>
                </a:solidFill>
              </a:rPr>
              <a:t>GVRO</a:t>
            </a:r>
            <a:endParaRPr sz="4800" b="0" i="1" u="none" strike="noStrike" cap="none" dirty="0">
              <a:solidFill>
                <a:srgbClr val="0A4465"/>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13</a:t>
            </a:fld>
            <a:endParaRPr lang="uk-U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85000">
              <a:schemeClr val="lt1"/>
            </a:gs>
            <a:gs pos="100000">
              <a:srgbClr val="B3D1EC"/>
            </a:gs>
          </a:gsLst>
          <a:lin ang="13500032" scaled="0"/>
        </a:gradFill>
        <a:effectLst/>
      </p:bgPr>
    </p:bg>
    <p:spTree>
      <p:nvGrpSpPr>
        <p:cNvPr id="1" name="Shape 175"/>
        <p:cNvGrpSpPr/>
        <p:nvPr/>
      </p:nvGrpSpPr>
      <p:grpSpPr>
        <a:xfrm>
          <a:off x="0" y="0"/>
          <a:ext cx="0" cy="0"/>
          <a:chOff x="0" y="0"/>
          <a:chExt cx="0" cy="0"/>
        </a:xfrm>
      </p:grpSpPr>
      <p:sp>
        <p:nvSpPr>
          <p:cNvPr id="176" name="Google Shape;176;p25"/>
          <p:cNvSpPr txBox="1">
            <a:spLocks noGrp="1"/>
          </p:cNvSpPr>
          <p:nvPr>
            <p:ph type="subTitle" idx="4294967295"/>
          </p:nvPr>
        </p:nvSpPr>
        <p:spPr>
          <a:xfrm>
            <a:off x="601800" y="1475100"/>
            <a:ext cx="10988400" cy="42273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1000"/>
              </a:spcBef>
              <a:spcAft>
                <a:spcPts val="0"/>
              </a:spcAft>
              <a:buNone/>
            </a:pPr>
            <a:r>
              <a:rPr lang="en-US" sz="2500" dirty="0"/>
              <a:t>Family or household members, and law enforcement may file a petition for </a:t>
            </a:r>
            <a:r>
              <a:rPr lang="en-US" sz="2500" dirty="0" smtClean="0"/>
              <a:t>a temporary </a:t>
            </a:r>
            <a:r>
              <a:rPr lang="en-US" sz="2500" dirty="0"/>
              <a:t>GVRO </a:t>
            </a:r>
            <a:r>
              <a:rPr lang="en-US" sz="2500" dirty="0" smtClean="0"/>
              <a:t>with </a:t>
            </a:r>
            <a:r>
              <a:rPr lang="en-US" sz="2500" dirty="0"/>
              <a:t>the Superior Court in the county in which the subject </a:t>
            </a:r>
            <a:r>
              <a:rPr lang="en-US" sz="2500" dirty="0" smtClean="0"/>
              <a:t>resides during normal court hours. </a:t>
            </a:r>
            <a:r>
              <a:rPr lang="en-US" sz="2500" dirty="0"/>
              <a:t>If approved the order will last for 21 </a:t>
            </a:r>
            <a:r>
              <a:rPr lang="en-US" sz="2500" dirty="0" smtClean="0"/>
              <a:t>days.</a:t>
            </a:r>
            <a:endParaRPr sz="2500" dirty="0"/>
          </a:p>
          <a:p>
            <a:pPr marL="457200" lvl="0" indent="-387350" rtl="0">
              <a:lnSpc>
                <a:spcPct val="100000"/>
              </a:lnSpc>
              <a:spcBef>
                <a:spcPts val="1000"/>
              </a:spcBef>
              <a:spcAft>
                <a:spcPts val="0"/>
              </a:spcAft>
              <a:buSzPts val="2500"/>
              <a:buChar char="●"/>
            </a:pPr>
            <a:r>
              <a:rPr lang="en-US" sz="2500" dirty="0"/>
              <a:t>To approve </a:t>
            </a:r>
            <a:r>
              <a:rPr lang="en-US" sz="2500" dirty="0" smtClean="0"/>
              <a:t>a temporary </a:t>
            </a:r>
            <a:r>
              <a:rPr lang="en-US" sz="2500" dirty="0"/>
              <a:t>GVRO a judicial officer must find that the </a:t>
            </a:r>
            <a:r>
              <a:rPr lang="en-US" sz="2500" dirty="0" smtClean="0"/>
              <a:t>person to be restrained (the subject) </a:t>
            </a:r>
            <a:r>
              <a:rPr lang="en-US" sz="2500" dirty="0"/>
              <a:t>poses a “significant danger, in the near future” of injury to themselves or others by having a firearm in his or her possession. </a:t>
            </a:r>
            <a:endParaRPr sz="2500" dirty="0"/>
          </a:p>
          <a:p>
            <a:pPr marL="457200" lvl="0" indent="-387350">
              <a:lnSpc>
                <a:spcPct val="100000"/>
              </a:lnSpc>
              <a:spcBef>
                <a:spcPts val="0"/>
              </a:spcBef>
              <a:spcAft>
                <a:spcPts val="0"/>
              </a:spcAft>
              <a:buSzPts val="2500"/>
              <a:buChar char="●"/>
            </a:pPr>
            <a:r>
              <a:rPr lang="en-US" sz="2500" dirty="0" smtClean="0"/>
              <a:t>The Judicial Council of California recommends that all GVROs be served </a:t>
            </a:r>
            <a:r>
              <a:rPr lang="en-US" sz="2500" dirty="0"/>
              <a:t>by a law enforcement </a:t>
            </a:r>
            <a:r>
              <a:rPr lang="en-US" sz="2500" dirty="0" smtClean="0"/>
              <a:t>officer. Officers must complete the service without charging a fee.</a:t>
            </a:r>
            <a:endParaRPr lang="en-US" sz="2500" dirty="0"/>
          </a:p>
          <a:p>
            <a:pPr marL="457200" lvl="0" indent="-387350">
              <a:lnSpc>
                <a:spcPct val="100000"/>
              </a:lnSpc>
              <a:spcBef>
                <a:spcPts val="0"/>
              </a:spcBef>
              <a:spcAft>
                <a:spcPts val="0"/>
              </a:spcAft>
              <a:buSzPts val="2500"/>
              <a:buChar char="●"/>
            </a:pPr>
            <a:r>
              <a:rPr lang="en-US" sz="2500" dirty="0" smtClean="0"/>
              <a:t>When served the order by law enforcement the subject </a:t>
            </a:r>
            <a:r>
              <a:rPr lang="en-US" sz="2500" dirty="0"/>
              <a:t>must immediately relinquish all </a:t>
            </a:r>
            <a:r>
              <a:rPr lang="en-US" sz="2500" dirty="0" smtClean="0"/>
              <a:t>firearms, ammunition, and magazines </a:t>
            </a:r>
            <a:r>
              <a:rPr lang="en-US" sz="2500" dirty="0"/>
              <a:t>in his or her possession.</a:t>
            </a:r>
            <a:endParaRPr sz="2500" dirty="0"/>
          </a:p>
          <a:p>
            <a:pPr indent="-387350">
              <a:lnSpc>
                <a:spcPct val="100000"/>
              </a:lnSpc>
              <a:spcBef>
                <a:spcPts val="0"/>
              </a:spcBef>
              <a:buSzPts val="2500"/>
              <a:buFont typeface="Arial"/>
              <a:buChar char="●"/>
            </a:pPr>
            <a:r>
              <a:rPr lang="en-US" sz="2500" dirty="0"/>
              <a:t>A hearing will be scheduled will be scheduled within 21 to determine if the </a:t>
            </a:r>
            <a:r>
              <a:rPr lang="en-US" sz="2500" dirty="0" smtClean="0"/>
              <a:t>temporary </a:t>
            </a:r>
            <a:r>
              <a:rPr lang="en-US" sz="2500" dirty="0"/>
              <a:t>GVRO should be extended into a one-year </a:t>
            </a:r>
            <a:r>
              <a:rPr lang="en-US" sz="2500" dirty="0" smtClean="0"/>
              <a:t>GVRO.</a:t>
            </a:r>
            <a:endParaRPr sz="2500" dirty="0"/>
          </a:p>
        </p:txBody>
      </p:sp>
      <p:sp>
        <p:nvSpPr>
          <p:cNvPr id="177" name="Google Shape;177;p25"/>
          <p:cNvSpPr txBox="1">
            <a:spLocks noGrp="1"/>
          </p:cNvSpPr>
          <p:nvPr>
            <p:ph type="subTitle" idx="4294967295"/>
          </p:nvPr>
        </p:nvSpPr>
        <p:spPr>
          <a:xfrm>
            <a:off x="1092425" y="467500"/>
            <a:ext cx="9300900" cy="1096500"/>
          </a:xfrm>
          <a:prstGeom prst="rect">
            <a:avLst/>
          </a:prstGeom>
          <a:noFill/>
          <a:ln>
            <a:noFill/>
          </a:ln>
        </p:spPr>
        <p:txBody>
          <a:bodyPr spcFirstLastPara="1" wrap="square" lIns="91425" tIns="45700" rIns="91425" bIns="45700" anchor="t" anchorCtr="0">
            <a:noAutofit/>
          </a:bodyPr>
          <a:lstStyle/>
          <a:p>
            <a:pPr marL="0" lvl="0" indent="0" algn="ctr" rtl="0">
              <a:spcBef>
                <a:spcPts val="1000"/>
              </a:spcBef>
              <a:spcAft>
                <a:spcPts val="0"/>
              </a:spcAft>
              <a:buClr>
                <a:schemeClr val="dk1"/>
              </a:buClr>
              <a:buSzPts val="1100"/>
              <a:buFont typeface="Arial"/>
              <a:buNone/>
            </a:pPr>
            <a:r>
              <a:rPr lang="en-US" sz="4800" i="1" dirty="0" smtClean="0">
                <a:solidFill>
                  <a:srgbClr val="0A4465"/>
                </a:solidFill>
              </a:rPr>
              <a:t>Temporary GVRO (21-Days)</a:t>
            </a:r>
            <a:endParaRPr sz="4800" b="0" i="1" u="none" strike="noStrike" cap="none" dirty="0">
              <a:solidFill>
                <a:srgbClr val="0A4465"/>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14</a:t>
            </a:fld>
            <a:endParaRPr lang="uk-U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85000">
              <a:schemeClr val="lt1"/>
            </a:gs>
            <a:gs pos="100000">
              <a:srgbClr val="B3D1EC"/>
            </a:gs>
          </a:gsLst>
          <a:lin ang="13500032" scaled="0"/>
        </a:gradFill>
        <a:effectLst/>
      </p:bgPr>
    </p:bg>
    <p:spTree>
      <p:nvGrpSpPr>
        <p:cNvPr id="1" name="Shape 182"/>
        <p:cNvGrpSpPr/>
        <p:nvPr/>
      </p:nvGrpSpPr>
      <p:grpSpPr>
        <a:xfrm>
          <a:off x="0" y="0"/>
          <a:ext cx="0" cy="0"/>
          <a:chOff x="0" y="0"/>
          <a:chExt cx="0" cy="0"/>
        </a:xfrm>
      </p:grpSpPr>
      <p:sp>
        <p:nvSpPr>
          <p:cNvPr id="183" name="Google Shape;183;p26"/>
          <p:cNvSpPr txBox="1">
            <a:spLocks noGrp="1"/>
          </p:cNvSpPr>
          <p:nvPr>
            <p:ph type="subTitle" idx="4294967295"/>
          </p:nvPr>
        </p:nvSpPr>
        <p:spPr>
          <a:xfrm>
            <a:off x="649350" y="1475100"/>
            <a:ext cx="10893300" cy="42273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sz="2600" dirty="0"/>
              <a:t>When </a:t>
            </a:r>
            <a:r>
              <a:rPr lang="en-US" sz="2600" dirty="0" smtClean="0"/>
              <a:t>a temporary or emergency </a:t>
            </a:r>
            <a:r>
              <a:rPr lang="en-US" sz="2600" dirty="0"/>
              <a:t>GVRO is issued, the court will schedule a hearing within 21 days to determine if a one-year GVRO is necessary. </a:t>
            </a:r>
            <a:endParaRPr sz="2600" dirty="0"/>
          </a:p>
          <a:p>
            <a:pPr marL="457200" lvl="0" indent="-393700" rtl="0">
              <a:lnSpc>
                <a:spcPct val="100000"/>
              </a:lnSpc>
              <a:spcBef>
                <a:spcPts val="1000"/>
              </a:spcBef>
              <a:spcAft>
                <a:spcPts val="0"/>
              </a:spcAft>
              <a:buSzPts val="2600"/>
              <a:buChar char="●"/>
            </a:pPr>
            <a:r>
              <a:rPr lang="en-US" sz="2600" dirty="0"/>
              <a:t>Even if the court judge did not issue </a:t>
            </a:r>
            <a:r>
              <a:rPr lang="en-US" sz="2600" dirty="0" smtClean="0"/>
              <a:t>a temporary </a:t>
            </a:r>
            <a:r>
              <a:rPr lang="en-US" sz="2600" dirty="0"/>
              <a:t>GVRO order, the court will still schedule a hearing for the one-year order. </a:t>
            </a:r>
            <a:endParaRPr sz="2600" dirty="0"/>
          </a:p>
          <a:p>
            <a:pPr marL="457200" lvl="0" indent="-393700" rtl="0">
              <a:lnSpc>
                <a:spcPct val="100000"/>
              </a:lnSpc>
              <a:spcBef>
                <a:spcPts val="0"/>
              </a:spcBef>
              <a:spcAft>
                <a:spcPts val="0"/>
              </a:spcAft>
              <a:buSzPts val="2600"/>
              <a:buChar char="●"/>
            </a:pPr>
            <a:r>
              <a:rPr lang="en-US" sz="2600" dirty="0"/>
              <a:t>During the hearing the restrained party has the opportunity to respond to the order, and the court will review the same evidence used when considering the </a:t>
            </a:r>
            <a:r>
              <a:rPr lang="en-US" sz="2600" dirty="0" smtClean="0"/>
              <a:t>temporary </a:t>
            </a:r>
            <a:r>
              <a:rPr lang="en-US" sz="2600" dirty="0"/>
              <a:t>order. The court may also review testimony from the petitioner and any witnesses which they produce, including law enforcement officers.</a:t>
            </a:r>
            <a:endParaRPr sz="2600" dirty="0"/>
          </a:p>
          <a:p>
            <a:pPr marL="457200" lvl="0" indent="-393700" rtl="0">
              <a:lnSpc>
                <a:spcPct val="100000"/>
              </a:lnSpc>
              <a:spcBef>
                <a:spcPts val="0"/>
              </a:spcBef>
              <a:spcAft>
                <a:spcPts val="0"/>
              </a:spcAft>
              <a:buSzPts val="2600"/>
              <a:buChar char="●"/>
            </a:pPr>
            <a:r>
              <a:rPr lang="en-US" sz="2600" dirty="0"/>
              <a:t>If the order is </a:t>
            </a:r>
            <a:r>
              <a:rPr lang="en-US" sz="2600" dirty="0" smtClean="0"/>
              <a:t>granted it will last one year. </a:t>
            </a:r>
            <a:endParaRPr sz="2600" dirty="0"/>
          </a:p>
          <a:p>
            <a:pPr marL="457200" lvl="0" indent="-393700" rtl="0">
              <a:lnSpc>
                <a:spcPct val="100000"/>
              </a:lnSpc>
              <a:spcBef>
                <a:spcPts val="0"/>
              </a:spcBef>
              <a:spcAft>
                <a:spcPts val="0"/>
              </a:spcAft>
              <a:buSzPts val="2600"/>
              <a:buChar char="●"/>
            </a:pPr>
            <a:r>
              <a:rPr lang="en-US" sz="2600" dirty="0"/>
              <a:t>A one-year GVRO may be renewed up to three months before it expires. A GVRO may not be renewed after it expires.</a:t>
            </a:r>
            <a:endParaRPr sz="2600" dirty="0"/>
          </a:p>
        </p:txBody>
      </p:sp>
      <p:sp>
        <p:nvSpPr>
          <p:cNvPr id="184" name="Google Shape;184;p26"/>
          <p:cNvSpPr txBox="1">
            <a:spLocks noGrp="1"/>
          </p:cNvSpPr>
          <p:nvPr>
            <p:ph type="subTitle" idx="4294967295"/>
          </p:nvPr>
        </p:nvSpPr>
        <p:spPr>
          <a:xfrm>
            <a:off x="1139975" y="467500"/>
            <a:ext cx="9300900" cy="1096500"/>
          </a:xfrm>
          <a:prstGeom prst="rect">
            <a:avLst/>
          </a:prstGeom>
          <a:noFill/>
          <a:ln>
            <a:noFill/>
          </a:ln>
        </p:spPr>
        <p:txBody>
          <a:bodyPr spcFirstLastPara="1" wrap="square" lIns="91425" tIns="45700" rIns="91425" bIns="45700" anchor="t" anchorCtr="0">
            <a:noAutofit/>
          </a:bodyPr>
          <a:lstStyle/>
          <a:p>
            <a:pPr marL="0" lvl="0" indent="0" algn="ctr" rtl="0">
              <a:spcBef>
                <a:spcPts val="1000"/>
              </a:spcBef>
              <a:spcAft>
                <a:spcPts val="0"/>
              </a:spcAft>
              <a:buClr>
                <a:schemeClr val="dk1"/>
              </a:buClr>
              <a:buSzPts val="1100"/>
              <a:buFont typeface="Arial"/>
              <a:buNone/>
            </a:pPr>
            <a:r>
              <a:rPr lang="en-US" sz="4800" i="1">
                <a:solidFill>
                  <a:srgbClr val="0A4465"/>
                </a:solidFill>
              </a:rPr>
              <a:t>One-Year GVRO</a:t>
            </a:r>
            <a:endParaRPr sz="4800" b="0" i="1" u="none" strike="noStrike" cap="none">
              <a:solidFill>
                <a:srgbClr val="0A4465"/>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15</a:t>
            </a:fld>
            <a:endParaRPr lang="uk-U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85000">
              <a:schemeClr val="lt1"/>
            </a:gs>
            <a:gs pos="100000">
              <a:srgbClr val="B3D1EC"/>
            </a:gs>
          </a:gsLst>
          <a:lin ang="13500032" scaled="0"/>
        </a:gradFill>
        <a:effectLst/>
      </p:bgPr>
    </p:bg>
    <p:spTree>
      <p:nvGrpSpPr>
        <p:cNvPr id="1" name="Shape 182"/>
        <p:cNvGrpSpPr/>
        <p:nvPr/>
      </p:nvGrpSpPr>
      <p:grpSpPr>
        <a:xfrm>
          <a:off x="0" y="0"/>
          <a:ext cx="0" cy="0"/>
          <a:chOff x="0" y="0"/>
          <a:chExt cx="0" cy="0"/>
        </a:xfrm>
      </p:grpSpPr>
      <p:sp>
        <p:nvSpPr>
          <p:cNvPr id="183" name="Google Shape;183;p26"/>
          <p:cNvSpPr txBox="1">
            <a:spLocks noGrp="1"/>
          </p:cNvSpPr>
          <p:nvPr>
            <p:ph type="subTitle" idx="4294967295"/>
          </p:nvPr>
        </p:nvSpPr>
        <p:spPr>
          <a:xfrm>
            <a:off x="649350" y="1564000"/>
            <a:ext cx="10893300" cy="4227300"/>
          </a:xfrm>
          <a:prstGeom prst="rect">
            <a:avLst/>
          </a:prstGeom>
          <a:noFill/>
          <a:ln>
            <a:noFill/>
          </a:ln>
        </p:spPr>
        <p:txBody>
          <a:bodyPr spcFirstLastPara="1" wrap="square" lIns="91425" tIns="45700" rIns="91425" bIns="45700" anchor="t" anchorCtr="0">
            <a:noAutofit/>
          </a:bodyPr>
          <a:lstStyle/>
          <a:p>
            <a:pPr marL="0" lvl="0" indent="0">
              <a:lnSpc>
                <a:spcPct val="100000"/>
              </a:lnSpc>
              <a:buNone/>
            </a:pPr>
            <a:r>
              <a:rPr lang="en-US" dirty="0"/>
              <a:t>GVROs are civil orders specifically designed to ensure safety and allow the person being restrained the opportunity to heal or stabilize away from firearms. There are also other types of restraining orders available in California which prohibit someone from accessing guns. If you are concerned about someone being or becoming violent towards themselves or others, you may want to consider talking with an attorney and family or household members about what type of order would be most appropriate for the </a:t>
            </a:r>
            <a:r>
              <a:rPr lang="en-US" dirty="0" smtClean="0"/>
              <a:t>situation</a:t>
            </a:r>
            <a:r>
              <a:rPr lang="en-US" dirty="0"/>
              <a:t> </a:t>
            </a:r>
            <a:r>
              <a:rPr lang="en-US" dirty="0" smtClean="0"/>
              <a:t>such as domestic violence restraining orders or the 5150 mental health hold.</a:t>
            </a:r>
          </a:p>
          <a:p>
            <a:pPr marL="0" lvl="0" indent="0">
              <a:lnSpc>
                <a:spcPct val="100000"/>
              </a:lnSpc>
              <a:buNone/>
            </a:pPr>
            <a:r>
              <a:rPr lang="en-US" dirty="0" smtClean="0"/>
              <a:t>For </a:t>
            </a:r>
            <a:r>
              <a:rPr lang="en-US" dirty="0"/>
              <a:t>more information on the different types of restraining orders available visit </a:t>
            </a:r>
            <a:r>
              <a:rPr lang="en-US" u="sng" dirty="0">
                <a:solidFill>
                  <a:srgbClr val="E24609"/>
                </a:solidFill>
                <a:hlinkClick r:id="rId3"/>
              </a:rPr>
              <a:t>the Judicial Council of California’s Self-Help page</a:t>
            </a:r>
            <a:r>
              <a:rPr lang="en-US" dirty="0"/>
              <a:t>.</a:t>
            </a:r>
            <a:endParaRPr dirty="0"/>
          </a:p>
        </p:txBody>
      </p:sp>
      <p:sp>
        <p:nvSpPr>
          <p:cNvPr id="184" name="Google Shape;184;p26"/>
          <p:cNvSpPr txBox="1">
            <a:spLocks noGrp="1"/>
          </p:cNvSpPr>
          <p:nvPr>
            <p:ph type="subTitle" idx="4294967295"/>
          </p:nvPr>
        </p:nvSpPr>
        <p:spPr>
          <a:xfrm>
            <a:off x="1139975" y="467500"/>
            <a:ext cx="9300900" cy="1096500"/>
          </a:xfrm>
          <a:prstGeom prst="rect">
            <a:avLst/>
          </a:prstGeom>
          <a:noFill/>
          <a:ln>
            <a:noFill/>
          </a:ln>
        </p:spPr>
        <p:txBody>
          <a:bodyPr spcFirstLastPara="1" wrap="square" lIns="91425" tIns="45700" rIns="91425" bIns="45700" anchor="t" anchorCtr="0">
            <a:noAutofit/>
          </a:bodyPr>
          <a:lstStyle/>
          <a:p>
            <a:pPr marL="0" lvl="0" indent="0" algn="ctr" rtl="0">
              <a:spcBef>
                <a:spcPts val="1000"/>
              </a:spcBef>
              <a:spcAft>
                <a:spcPts val="0"/>
              </a:spcAft>
              <a:buClr>
                <a:schemeClr val="dk1"/>
              </a:buClr>
              <a:buSzPts val="1100"/>
              <a:buFont typeface="Arial"/>
              <a:buNone/>
            </a:pPr>
            <a:r>
              <a:rPr lang="en-US" sz="4800" i="1" dirty="0" smtClean="0">
                <a:solidFill>
                  <a:srgbClr val="0A4465"/>
                </a:solidFill>
              </a:rPr>
              <a:t>GVROs and Other Restraining Orders</a:t>
            </a:r>
            <a:endParaRPr sz="4800" b="0" i="1" u="none" strike="noStrike" cap="none" dirty="0">
              <a:solidFill>
                <a:srgbClr val="0A4465"/>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16</a:t>
            </a:fld>
            <a:endParaRPr lang="uk-UA"/>
          </a:p>
        </p:txBody>
      </p:sp>
    </p:spTree>
    <p:extLst>
      <p:ext uri="{BB962C8B-B14F-4D97-AF65-F5344CB8AC3E}">
        <p14:creationId xmlns:p14="http://schemas.microsoft.com/office/powerpoint/2010/main" val="360980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188"/>
        <p:cNvGrpSpPr/>
        <p:nvPr/>
      </p:nvGrpSpPr>
      <p:grpSpPr>
        <a:xfrm>
          <a:off x="0" y="0"/>
          <a:ext cx="0" cy="0"/>
          <a:chOff x="0" y="0"/>
          <a:chExt cx="0" cy="0"/>
        </a:xfrm>
      </p:grpSpPr>
      <p:pic>
        <p:nvPicPr>
          <p:cNvPr id="189" name="Google Shape;189;p27"/>
          <p:cNvPicPr preferRelativeResize="0"/>
          <p:nvPr/>
        </p:nvPicPr>
        <p:blipFill>
          <a:blip r:embed="rId3">
            <a:alphaModFix/>
          </a:blip>
          <a:stretch>
            <a:fillRect/>
          </a:stretch>
        </p:blipFill>
        <p:spPr>
          <a:xfrm>
            <a:off x="5383838" y="1628725"/>
            <a:ext cx="6772275" cy="4772025"/>
          </a:xfrm>
          <a:prstGeom prst="rect">
            <a:avLst/>
          </a:prstGeom>
          <a:noFill/>
          <a:ln>
            <a:noFill/>
          </a:ln>
        </p:spPr>
      </p:pic>
      <p:sp>
        <p:nvSpPr>
          <p:cNvPr id="190" name="Google Shape;190;p27"/>
          <p:cNvSpPr txBox="1">
            <a:spLocks noGrp="1"/>
          </p:cNvSpPr>
          <p:nvPr>
            <p:ph type="subTitle" idx="4294967295"/>
          </p:nvPr>
        </p:nvSpPr>
        <p:spPr>
          <a:xfrm>
            <a:off x="746400" y="341050"/>
            <a:ext cx="10699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Firearm Removal Laws in Other States</a:t>
            </a:r>
            <a:endParaRPr sz="4800" b="0" i="1" u="none" strike="noStrike" cap="none">
              <a:solidFill>
                <a:srgbClr val="0A4465"/>
              </a:solidFill>
              <a:latin typeface="Calibri"/>
              <a:ea typeface="Calibri"/>
              <a:cs typeface="Calibri"/>
              <a:sym typeface="Calibri"/>
            </a:endParaRPr>
          </a:p>
        </p:txBody>
      </p:sp>
      <p:sp>
        <p:nvSpPr>
          <p:cNvPr id="191" name="Google Shape;191;p27"/>
          <p:cNvSpPr txBox="1">
            <a:spLocks noGrp="1"/>
          </p:cNvSpPr>
          <p:nvPr>
            <p:ph type="subTitle" idx="4294967295"/>
          </p:nvPr>
        </p:nvSpPr>
        <p:spPr>
          <a:xfrm>
            <a:off x="638050" y="1577675"/>
            <a:ext cx="4745786" cy="5103000"/>
          </a:xfrm>
          <a:prstGeom prst="rect">
            <a:avLst/>
          </a:prstGeom>
          <a:noFill/>
          <a:ln>
            <a:noFill/>
          </a:ln>
        </p:spPr>
        <p:txBody>
          <a:bodyPr spcFirstLastPara="1" wrap="square" lIns="91425" tIns="45700" rIns="91425" bIns="45700" anchor="t" anchorCtr="0">
            <a:noAutofit/>
          </a:bodyPr>
          <a:lstStyle/>
          <a:p>
            <a:pPr marL="0" lvl="0" indent="0" rtl="0">
              <a:spcBef>
                <a:spcPts val="1000"/>
              </a:spcBef>
              <a:spcAft>
                <a:spcPts val="0"/>
              </a:spcAft>
              <a:buNone/>
            </a:pPr>
            <a:r>
              <a:rPr lang="en-US" sz="3000" dirty="0"/>
              <a:t>Since the Parkland Shooting February 15th, 2018, </a:t>
            </a:r>
            <a:r>
              <a:rPr lang="en-US" sz="3000" dirty="0">
                <a:solidFill>
                  <a:srgbClr val="E14609"/>
                </a:solidFill>
              </a:rPr>
              <a:t>9</a:t>
            </a:r>
            <a:r>
              <a:rPr lang="en-US" sz="3000" dirty="0" smtClean="0">
                <a:solidFill>
                  <a:srgbClr val="E14609"/>
                </a:solidFill>
              </a:rPr>
              <a:t> </a:t>
            </a:r>
            <a:r>
              <a:rPr lang="en-US" sz="3000" dirty="0">
                <a:solidFill>
                  <a:srgbClr val="E14609"/>
                </a:solidFill>
              </a:rPr>
              <a:t>states</a:t>
            </a:r>
            <a:r>
              <a:rPr lang="en-US" sz="3000" dirty="0"/>
              <a:t> have approved bills similar to California’s Gun Violence Restraining Order. </a:t>
            </a:r>
            <a:r>
              <a:rPr lang="en-US" sz="3000" dirty="0">
                <a:solidFill>
                  <a:srgbClr val="E14609"/>
                </a:solidFill>
              </a:rPr>
              <a:t>Bringing the total number of states with Firearm Seizure laws to </a:t>
            </a:r>
            <a:r>
              <a:rPr lang="en-US" sz="3000" dirty="0" smtClean="0">
                <a:solidFill>
                  <a:srgbClr val="E14609"/>
                </a:solidFill>
              </a:rPr>
              <a:t>14.</a:t>
            </a:r>
            <a:r>
              <a:rPr lang="en-US" sz="3000" dirty="0" smtClean="0"/>
              <a:t> </a:t>
            </a:r>
            <a:r>
              <a:rPr lang="en-US" sz="3000" dirty="0"/>
              <a:t>Many more states are also considering such laws.</a:t>
            </a:r>
            <a:r>
              <a:rPr lang="en-US" sz="3000" b="1" dirty="0"/>
              <a:t> </a:t>
            </a:r>
            <a:endParaRPr lang="en-US" sz="3000" b="1" dirty="0" smtClean="0"/>
          </a:p>
          <a:p>
            <a:pPr marL="0" lvl="0" indent="0" rtl="0">
              <a:spcBef>
                <a:spcPts val="1000"/>
              </a:spcBef>
              <a:spcAft>
                <a:spcPts val="0"/>
              </a:spcAft>
              <a:buNone/>
            </a:pPr>
            <a:r>
              <a:rPr lang="en-US" sz="2400" b="1" i="1" dirty="0" smtClean="0"/>
              <a:t>*Note Graphic does not include Colorado, which has passed a law awaiting the Governor’s signature.</a:t>
            </a:r>
            <a:endParaRPr sz="2400" b="1" i="1" dirty="0"/>
          </a:p>
        </p:txBody>
      </p:sp>
      <p:sp>
        <p:nvSpPr>
          <p:cNvPr id="192" name="Google Shape;192;p27"/>
          <p:cNvSpPr txBox="1"/>
          <p:nvPr/>
        </p:nvSpPr>
        <p:spPr>
          <a:xfrm>
            <a:off x="6322225" y="6463500"/>
            <a:ext cx="4818000" cy="315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200">
                <a:solidFill>
                  <a:srgbClr val="686869"/>
                </a:solidFill>
                <a:latin typeface="Calibri"/>
                <a:ea typeface="Calibri"/>
                <a:cs typeface="Calibri"/>
                <a:sym typeface="Calibri"/>
              </a:rPr>
              <a:t>Source: State legislatures. Interactive: Daniel Nass.; Graphic by the Trace</a:t>
            </a:r>
            <a:endParaRPr sz="1200">
              <a:solidFill>
                <a:srgbClr val="686869"/>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17</a:t>
            </a:fld>
            <a:endParaRPr lang="uk-UA"/>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5388"/>
          <a:stretch/>
        </p:blipFill>
        <p:spPr>
          <a:xfrm>
            <a:off x="5383837" y="1628725"/>
            <a:ext cx="6542552" cy="476225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196"/>
        <p:cNvGrpSpPr/>
        <p:nvPr/>
      </p:nvGrpSpPr>
      <p:grpSpPr>
        <a:xfrm>
          <a:off x="0" y="0"/>
          <a:ext cx="0" cy="0"/>
          <a:chOff x="0" y="0"/>
          <a:chExt cx="0" cy="0"/>
        </a:xfrm>
      </p:grpSpPr>
      <p:sp>
        <p:nvSpPr>
          <p:cNvPr id="197" name="Google Shape;197;p28"/>
          <p:cNvSpPr txBox="1">
            <a:spLocks noGrp="1"/>
          </p:cNvSpPr>
          <p:nvPr>
            <p:ph type="subTitle" idx="4294967295"/>
          </p:nvPr>
        </p:nvSpPr>
        <p:spPr>
          <a:xfrm>
            <a:off x="1710900" y="352350"/>
            <a:ext cx="8770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Academic Research on GVROs</a:t>
            </a:r>
            <a:endParaRPr sz="4800" b="0" i="1" u="none" strike="noStrike" cap="none">
              <a:solidFill>
                <a:srgbClr val="0A4465"/>
              </a:solidFill>
              <a:latin typeface="Calibri"/>
              <a:ea typeface="Calibri"/>
              <a:cs typeface="Calibri"/>
              <a:sym typeface="Calibri"/>
            </a:endParaRPr>
          </a:p>
        </p:txBody>
      </p:sp>
      <p:sp>
        <p:nvSpPr>
          <p:cNvPr id="198" name="Google Shape;198;p28"/>
          <p:cNvSpPr txBox="1">
            <a:spLocks noGrp="1"/>
          </p:cNvSpPr>
          <p:nvPr>
            <p:ph type="subTitle" idx="4294967295"/>
          </p:nvPr>
        </p:nvSpPr>
        <p:spPr>
          <a:xfrm>
            <a:off x="649350" y="1565775"/>
            <a:ext cx="10893300" cy="49329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b="1" dirty="0"/>
              <a:t>2017 Duke Study,</a:t>
            </a:r>
            <a:r>
              <a:rPr lang="en-US" dirty="0"/>
              <a:t> </a:t>
            </a:r>
            <a:r>
              <a:rPr lang="en-US" b="1" dirty="0"/>
              <a:t>Jeffrey W. Swanson et al.</a:t>
            </a:r>
            <a:r>
              <a:rPr lang="en-US" dirty="0"/>
              <a:t>:</a:t>
            </a:r>
            <a:endParaRPr b="1" dirty="0"/>
          </a:p>
          <a:p>
            <a:pPr marL="457200" lvl="0" indent="-406400" rtl="0">
              <a:lnSpc>
                <a:spcPct val="100000"/>
              </a:lnSpc>
              <a:spcBef>
                <a:spcPts val="1000"/>
              </a:spcBef>
              <a:spcAft>
                <a:spcPts val="0"/>
              </a:spcAft>
              <a:buSzPts val="2800"/>
              <a:buChar char="●"/>
            </a:pPr>
            <a:r>
              <a:rPr lang="en-US" dirty="0"/>
              <a:t>Examined the results of Connecticut’s firearm seizure law which has been in effect since 1999.</a:t>
            </a:r>
            <a:endParaRPr dirty="0"/>
          </a:p>
          <a:p>
            <a:pPr marL="457200" lvl="0" indent="-406400" rtl="0">
              <a:lnSpc>
                <a:spcPct val="100000"/>
              </a:lnSpc>
              <a:spcBef>
                <a:spcPts val="1000"/>
              </a:spcBef>
              <a:spcAft>
                <a:spcPts val="0"/>
              </a:spcAft>
              <a:buSzPts val="2800"/>
              <a:buChar char="●"/>
            </a:pPr>
            <a:r>
              <a:rPr lang="en-US" dirty="0"/>
              <a:t>On average law enforcement removed 7 guns for each order.</a:t>
            </a:r>
            <a:endParaRPr dirty="0"/>
          </a:p>
          <a:p>
            <a:pPr marL="457200" lvl="0" indent="-406400" rtl="0">
              <a:lnSpc>
                <a:spcPct val="100000"/>
              </a:lnSpc>
              <a:spcBef>
                <a:spcPts val="1000"/>
              </a:spcBef>
              <a:spcAft>
                <a:spcPts val="0"/>
              </a:spcAft>
              <a:buSzPts val="2800"/>
              <a:buChar char="●"/>
            </a:pPr>
            <a:r>
              <a:rPr lang="en-US" dirty="0"/>
              <a:t>1 in 3 subjects were given access to mental health care and drug/alcohol misuse counseling– often for the first time.</a:t>
            </a:r>
            <a:endParaRPr dirty="0"/>
          </a:p>
          <a:p>
            <a:pPr marL="457200" lvl="0" indent="-406400" rtl="0">
              <a:lnSpc>
                <a:spcPct val="100000"/>
              </a:lnSpc>
              <a:spcBef>
                <a:spcPts val="1000"/>
              </a:spcBef>
              <a:spcAft>
                <a:spcPts val="0"/>
              </a:spcAft>
              <a:buSzPts val="2800"/>
              <a:buChar char="●"/>
            </a:pPr>
            <a:r>
              <a:rPr lang="en-US" dirty="0"/>
              <a:t>For every 10 to 20 orders, at least one suicide was prevented.</a:t>
            </a:r>
            <a:endParaRPr dirty="0"/>
          </a:p>
          <a:p>
            <a:pPr marL="457200" lvl="0" indent="-406400" rtl="0">
              <a:lnSpc>
                <a:spcPct val="100000"/>
              </a:lnSpc>
              <a:spcBef>
                <a:spcPts val="1000"/>
              </a:spcBef>
              <a:spcAft>
                <a:spcPts val="0"/>
              </a:spcAft>
              <a:buSzPts val="2800"/>
              <a:buChar char="●"/>
            </a:pPr>
            <a:r>
              <a:rPr lang="en-US" dirty="0"/>
              <a:t>After the Virginia Tech shooting in 2007 the annual number of gun removals increased about fivefold—to about 100 cases per year.</a:t>
            </a:r>
            <a:endParaRPr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18</a:t>
            </a:fld>
            <a:endParaRPr lang="uk-U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02"/>
        <p:cNvGrpSpPr/>
        <p:nvPr/>
      </p:nvGrpSpPr>
      <p:grpSpPr>
        <a:xfrm>
          <a:off x="0" y="0"/>
          <a:ext cx="0" cy="0"/>
          <a:chOff x="0" y="0"/>
          <a:chExt cx="0" cy="0"/>
        </a:xfrm>
      </p:grpSpPr>
      <p:sp>
        <p:nvSpPr>
          <p:cNvPr id="204" name="Google Shape;204;p29"/>
          <p:cNvSpPr txBox="1">
            <a:spLocks noGrp="1"/>
          </p:cNvSpPr>
          <p:nvPr>
            <p:ph type="subTitle" idx="4294967295"/>
          </p:nvPr>
        </p:nvSpPr>
        <p:spPr>
          <a:xfrm>
            <a:off x="649350" y="1550650"/>
            <a:ext cx="10893300" cy="51957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b="1" dirty="0"/>
              <a:t>2018 American Psychiatric Association Study </a:t>
            </a:r>
            <a:endParaRPr b="1" dirty="0"/>
          </a:p>
          <a:p>
            <a:pPr marL="457200" lvl="0" indent="-406400" rtl="0">
              <a:lnSpc>
                <a:spcPct val="100000"/>
              </a:lnSpc>
              <a:spcBef>
                <a:spcPts val="1000"/>
              </a:spcBef>
              <a:spcAft>
                <a:spcPts val="0"/>
              </a:spcAft>
              <a:buSzPts val="2800"/>
              <a:buFont typeface="Calibri"/>
              <a:buChar char="●"/>
            </a:pPr>
            <a:r>
              <a:rPr lang="en-US" dirty="0"/>
              <a:t>Examined Indiana and Connecticut’s firearm seizure laws.</a:t>
            </a:r>
            <a:endParaRPr dirty="0"/>
          </a:p>
          <a:p>
            <a:pPr marL="457200" lvl="0" indent="-406400" rtl="0">
              <a:lnSpc>
                <a:spcPct val="100000"/>
              </a:lnSpc>
              <a:spcBef>
                <a:spcPts val="1000"/>
              </a:spcBef>
              <a:spcAft>
                <a:spcPts val="0"/>
              </a:spcAft>
              <a:buSzPts val="2800"/>
              <a:buFont typeface="Calibri"/>
              <a:buChar char="●"/>
            </a:pPr>
            <a:r>
              <a:rPr lang="en-US" dirty="0"/>
              <a:t>Indiana’s firearm seizure law was associated with a 7.5% reduction in firearm suicides in the ten years following its enactment.</a:t>
            </a:r>
            <a:endParaRPr dirty="0"/>
          </a:p>
          <a:p>
            <a:pPr marL="457200" lvl="0" indent="-406400" rtl="0">
              <a:lnSpc>
                <a:spcPct val="100000"/>
              </a:lnSpc>
              <a:spcBef>
                <a:spcPts val="1000"/>
              </a:spcBef>
              <a:spcAft>
                <a:spcPts val="0"/>
              </a:spcAft>
              <a:buSzPts val="2800"/>
              <a:buFont typeface="Calibri"/>
              <a:buChar char="●"/>
            </a:pPr>
            <a:r>
              <a:rPr lang="en-US" dirty="0">
                <a:highlight>
                  <a:srgbClr val="FFFFFF"/>
                </a:highlight>
              </a:rPr>
              <a:t>Enactment of Connecticut’s law was associated with a 1.6% reduction in firearm suicides immediately after its passage and a 13.7% reduction in firearm suicides in the post–Virginia Tech period, when enforcement of the law substantially increased.</a:t>
            </a:r>
            <a:endParaRPr dirty="0">
              <a:highlight>
                <a:srgbClr val="FFFFFF"/>
              </a:highlight>
            </a:endParaRPr>
          </a:p>
          <a:p>
            <a:pPr marL="457200" lvl="0" indent="-406400" rtl="0">
              <a:lnSpc>
                <a:spcPct val="100000"/>
              </a:lnSpc>
              <a:spcBef>
                <a:spcPts val="1000"/>
              </a:spcBef>
              <a:spcAft>
                <a:spcPts val="1000"/>
              </a:spcAft>
              <a:buSzPts val="2800"/>
              <a:buChar char="●"/>
            </a:pPr>
            <a:r>
              <a:rPr lang="en-US" dirty="0"/>
              <a:t>Risk-based firearm seizure laws were associated with reduced population-level firearm suicide rates.</a:t>
            </a:r>
            <a:endParaRPr dirty="0">
              <a:highlight>
                <a:srgbClr val="FFFFFF"/>
              </a:highlight>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19</a:t>
            </a:fld>
            <a:endParaRPr lang="uk-UA"/>
          </a:p>
        </p:txBody>
      </p:sp>
      <p:sp>
        <p:nvSpPr>
          <p:cNvPr id="5" name="Google Shape;197;p28"/>
          <p:cNvSpPr txBox="1">
            <a:spLocks/>
          </p:cNvSpPr>
          <p:nvPr/>
        </p:nvSpPr>
        <p:spPr>
          <a:xfrm>
            <a:off x="1710900" y="352350"/>
            <a:ext cx="8770200" cy="1096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SzPts val="3600"/>
              <a:buFont typeface="Arial"/>
              <a:buNone/>
            </a:pPr>
            <a:r>
              <a:rPr lang="en-US" sz="4800" i="1" smtClean="0">
                <a:solidFill>
                  <a:srgbClr val="0A4465"/>
                </a:solidFill>
              </a:rPr>
              <a:t>Academic Research on GVROs</a:t>
            </a:r>
            <a:endParaRPr lang="en-US" sz="4800" i="1">
              <a:solidFill>
                <a:srgbClr val="0A446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97"/>
        <p:cNvGrpSpPr/>
        <p:nvPr/>
      </p:nvGrpSpPr>
      <p:grpSpPr>
        <a:xfrm>
          <a:off x="0" y="0"/>
          <a:ext cx="0" cy="0"/>
          <a:chOff x="0" y="0"/>
          <a:chExt cx="0" cy="0"/>
        </a:xfrm>
      </p:grpSpPr>
      <p:sp>
        <p:nvSpPr>
          <p:cNvPr id="98" name="Google Shape;98;p14"/>
          <p:cNvSpPr txBox="1">
            <a:spLocks noGrp="1"/>
          </p:cNvSpPr>
          <p:nvPr>
            <p:ph type="subTitle" idx="4294967295"/>
          </p:nvPr>
        </p:nvSpPr>
        <p:spPr>
          <a:xfrm>
            <a:off x="1710900" y="363675"/>
            <a:ext cx="8770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Speaker Information</a:t>
            </a:r>
            <a:endParaRPr sz="4800" i="1" u="none" strike="noStrike" cap="none">
              <a:solidFill>
                <a:srgbClr val="0A4465"/>
              </a:solidFill>
            </a:endParaRPr>
          </a:p>
        </p:txBody>
      </p:sp>
      <p:sp>
        <p:nvSpPr>
          <p:cNvPr id="99" name="Google Shape;99;p14"/>
          <p:cNvSpPr txBox="1"/>
          <p:nvPr/>
        </p:nvSpPr>
        <p:spPr>
          <a:xfrm>
            <a:off x="4817147" y="1924723"/>
            <a:ext cx="6179700" cy="41598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1200"/>
              </a:spcBef>
              <a:spcAft>
                <a:spcPts val="0"/>
              </a:spcAft>
              <a:buNone/>
            </a:pPr>
            <a:r>
              <a:rPr lang="en-US" sz="2200" dirty="0" smtClean="0">
                <a:solidFill>
                  <a:srgbClr val="3F3F3F"/>
                </a:solidFill>
                <a:latin typeface="Calibri"/>
                <a:ea typeface="Calibri"/>
                <a:cs typeface="Calibri"/>
                <a:sym typeface="Calibri"/>
              </a:rPr>
              <a:t>Name:</a:t>
            </a:r>
            <a:endParaRPr sz="2200" dirty="0">
              <a:solidFill>
                <a:srgbClr val="3F3F3F"/>
              </a:solidFill>
              <a:latin typeface="Calibri"/>
              <a:ea typeface="Calibri"/>
              <a:cs typeface="Calibri"/>
              <a:sym typeface="Calibri"/>
            </a:endParaRPr>
          </a:p>
          <a:p>
            <a:pPr marL="0" lvl="0" indent="0" rtl="0">
              <a:lnSpc>
                <a:spcPct val="90000"/>
              </a:lnSpc>
              <a:spcBef>
                <a:spcPts val="1200"/>
              </a:spcBef>
              <a:spcAft>
                <a:spcPts val="0"/>
              </a:spcAft>
              <a:buNone/>
            </a:pPr>
            <a:r>
              <a:rPr lang="en-US" sz="2200" dirty="0" smtClean="0">
                <a:solidFill>
                  <a:srgbClr val="3F3F3F"/>
                </a:solidFill>
                <a:latin typeface="Calibri"/>
                <a:ea typeface="Calibri"/>
                <a:cs typeface="Calibri"/>
                <a:sym typeface="Calibri"/>
              </a:rPr>
              <a:t>Organization:</a:t>
            </a:r>
            <a:endParaRPr sz="2200" dirty="0">
              <a:solidFill>
                <a:srgbClr val="3F3F3F"/>
              </a:solidFill>
              <a:latin typeface="Calibri"/>
              <a:ea typeface="Calibri"/>
              <a:cs typeface="Calibri"/>
              <a:sym typeface="Calibri"/>
            </a:endParaRPr>
          </a:p>
          <a:p>
            <a:pPr marL="0" lvl="0" indent="0" rtl="0">
              <a:lnSpc>
                <a:spcPct val="90000"/>
              </a:lnSpc>
              <a:spcBef>
                <a:spcPts val="1200"/>
              </a:spcBef>
              <a:spcAft>
                <a:spcPts val="0"/>
              </a:spcAft>
              <a:buNone/>
            </a:pPr>
            <a:r>
              <a:rPr lang="en-US" sz="2200" dirty="0" smtClean="0">
                <a:solidFill>
                  <a:srgbClr val="3F3F3F"/>
                </a:solidFill>
                <a:latin typeface="Calibri"/>
                <a:ea typeface="Calibri"/>
                <a:cs typeface="Calibri"/>
                <a:sym typeface="Calibri"/>
              </a:rPr>
              <a:t>Position/Title:</a:t>
            </a:r>
            <a:endParaRPr sz="2000" dirty="0">
              <a:solidFill>
                <a:srgbClr val="3F3F3F"/>
              </a:solidFill>
              <a:latin typeface="Calibri"/>
              <a:ea typeface="Calibri"/>
              <a:cs typeface="Calibri"/>
              <a:sym typeface="Calibri"/>
            </a:endParaRPr>
          </a:p>
          <a:p>
            <a:pPr marL="0" lvl="0" indent="0" rtl="0">
              <a:lnSpc>
                <a:spcPct val="90000"/>
              </a:lnSpc>
              <a:spcBef>
                <a:spcPts val="1200"/>
              </a:spcBef>
              <a:spcAft>
                <a:spcPts val="0"/>
              </a:spcAft>
              <a:buNone/>
            </a:pPr>
            <a:r>
              <a:rPr lang="en-US" sz="2200" dirty="0">
                <a:solidFill>
                  <a:srgbClr val="3F3F3F"/>
                </a:solidFill>
                <a:latin typeface="Calibri"/>
                <a:ea typeface="Calibri"/>
                <a:cs typeface="Calibri"/>
                <a:sym typeface="Calibri"/>
              </a:rPr>
              <a:t>Short </a:t>
            </a:r>
            <a:r>
              <a:rPr lang="en-US" sz="2200" dirty="0" smtClean="0">
                <a:solidFill>
                  <a:srgbClr val="3F3F3F"/>
                </a:solidFill>
                <a:latin typeface="Calibri"/>
                <a:ea typeface="Calibri"/>
                <a:cs typeface="Calibri"/>
                <a:sym typeface="Calibri"/>
              </a:rPr>
              <a:t>bio: </a:t>
            </a:r>
            <a:r>
              <a:rPr lang="en-US" sz="2200" dirty="0">
                <a:solidFill>
                  <a:srgbClr val="3F3F3F"/>
                </a:solidFill>
                <a:latin typeface="Calibri"/>
                <a:ea typeface="Calibri"/>
                <a:cs typeface="Calibri"/>
                <a:sym typeface="Calibri"/>
              </a:rPr>
              <a:t>(5-7 sentences)</a:t>
            </a:r>
            <a:endParaRPr sz="2000" dirty="0">
              <a:solidFill>
                <a:srgbClr val="3F3F3F"/>
              </a:solidFill>
              <a:latin typeface="Calibri"/>
              <a:ea typeface="Calibri"/>
              <a:cs typeface="Calibri"/>
              <a:sym typeface="Calibri"/>
            </a:endParaRPr>
          </a:p>
        </p:txBody>
      </p:sp>
      <p:sp>
        <p:nvSpPr>
          <p:cNvPr id="100" name="Google Shape;100;p14"/>
          <p:cNvSpPr/>
          <p:nvPr/>
        </p:nvSpPr>
        <p:spPr>
          <a:xfrm>
            <a:off x="1195162" y="1924723"/>
            <a:ext cx="3498000" cy="4301100"/>
          </a:xfrm>
          <a:prstGeom prst="rect">
            <a:avLst/>
          </a:prstGeom>
          <a:solidFill>
            <a:srgbClr val="4595A2"/>
          </a:solidFill>
          <a:ln w="25400" cap="flat" cmpd="sng">
            <a:solidFill>
              <a:srgbClr val="084E5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FFFFFF"/>
                </a:solidFill>
                <a:latin typeface="Arial"/>
                <a:ea typeface="Arial"/>
                <a:cs typeface="Arial"/>
                <a:sym typeface="Arial"/>
              </a:rPr>
              <a:t>INSERT</a:t>
            </a:r>
            <a:endParaRPr/>
          </a:p>
          <a:p>
            <a:pPr marL="0" marR="0" lvl="0" indent="0" algn="ctr" rtl="0">
              <a:lnSpc>
                <a:spcPct val="100000"/>
              </a:lnSpc>
              <a:spcBef>
                <a:spcPts val="0"/>
              </a:spcBef>
              <a:spcAft>
                <a:spcPts val="0"/>
              </a:spcAft>
              <a:buNone/>
            </a:pPr>
            <a:r>
              <a:rPr lang="en-US">
                <a:solidFill>
                  <a:srgbClr val="FFFFFF"/>
                </a:solidFill>
              </a:rPr>
              <a:t>SPEAKER</a:t>
            </a:r>
            <a:r>
              <a:rPr lang="en-US" sz="1400" b="0" i="0" u="none" strike="noStrike" cap="none">
                <a:solidFill>
                  <a:srgbClr val="FFFFFF"/>
                </a:solidFill>
                <a:latin typeface="Arial"/>
                <a:ea typeface="Arial"/>
                <a:cs typeface="Arial"/>
                <a:sym typeface="Arial"/>
              </a:rPr>
              <a:t> </a:t>
            </a:r>
            <a:endParaRPr/>
          </a:p>
          <a:p>
            <a:pPr marL="0" marR="0" lvl="0" indent="0" algn="ctr" rtl="0">
              <a:lnSpc>
                <a:spcPct val="100000"/>
              </a:lnSpc>
              <a:spcBef>
                <a:spcPts val="0"/>
              </a:spcBef>
              <a:spcAft>
                <a:spcPts val="0"/>
              </a:spcAft>
              <a:buNone/>
            </a:pPr>
            <a:r>
              <a:rPr lang="en-US" sz="1400" b="0" i="0" u="none" strike="noStrike" cap="none">
                <a:solidFill>
                  <a:srgbClr val="FFFFFF"/>
                </a:solidFill>
                <a:latin typeface="Arial"/>
                <a:ea typeface="Arial"/>
                <a:cs typeface="Arial"/>
                <a:sym typeface="Arial"/>
              </a:rPr>
              <a:t>HEADSHOT</a:t>
            </a:r>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a:t>
            </a:fld>
            <a:endParaRPr lang="uk-U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08"/>
        <p:cNvGrpSpPr/>
        <p:nvPr/>
      </p:nvGrpSpPr>
      <p:grpSpPr>
        <a:xfrm>
          <a:off x="0" y="0"/>
          <a:ext cx="0" cy="0"/>
          <a:chOff x="0" y="0"/>
          <a:chExt cx="0" cy="0"/>
        </a:xfrm>
      </p:grpSpPr>
      <p:sp>
        <p:nvSpPr>
          <p:cNvPr id="209" name="Google Shape;209;p30"/>
          <p:cNvSpPr txBox="1">
            <a:spLocks noGrp="1"/>
          </p:cNvSpPr>
          <p:nvPr>
            <p:ph type="subTitle" idx="4294967295"/>
          </p:nvPr>
        </p:nvSpPr>
        <p:spPr>
          <a:xfrm>
            <a:off x="1710900" y="343450"/>
            <a:ext cx="8770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Where are GVROs being used?</a:t>
            </a:r>
            <a:endParaRPr sz="4800" b="0" i="1" u="none" strike="noStrike" cap="none">
              <a:solidFill>
                <a:srgbClr val="0A4465"/>
              </a:solidFill>
              <a:latin typeface="Calibri"/>
              <a:ea typeface="Calibri"/>
              <a:cs typeface="Calibri"/>
              <a:sym typeface="Calibri"/>
            </a:endParaRPr>
          </a:p>
        </p:txBody>
      </p:sp>
      <p:sp>
        <p:nvSpPr>
          <p:cNvPr id="210" name="Google Shape;210;p30"/>
          <p:cNvSpPr txBox="1">
            <a:spLocks noGrp="1"/>
          </p:cNvSpPr>
          <p:nvPr>
            <p:ph type="subTitle" idx="4294967295"/>
          </p:nvPr>
        </p:nvSpPr>
        <p:spPr>
          <a:xfrm>
            <a:off x="659363" y="1762111"/>
            <a:ext cx="5603651" cy="4698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3600"/>
              <a:buFont typeface="Arial"/>
              <a:buNone/>
            </a:pPr>
            <a:r>
              <a:rPr lang="en-US" sz="3600" dirty="0"/>
              <a:t>At least </a:t>
            </a:r>
            <a:r>
              <a:rPr lang="en-US" sz="3600" dirty="0" smtClean="0"/>
              <a:t>424 GVROs were successfully petitioned for in California in 2018, with San Diego County leading the state with 185.</a:t>
            </a:r>
          </a:p>
          <a:p>
            <a:pPr marL="0" indent="0">
              <a:buSzPts val="3600"/>
              <a:buNone/>
            </a:pPr>
            <a:r>
              <a:rPr lang="en-US" sz="3600" dirty="0" smtClean="0"/>
              <a:t>Southern California Counties have accounted for the majority of orders.</a:t>
            </a:r>
            <a:endParaRPr sz="3600"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20</a:t>
            </a:fld>
            <a:endParaRPr lang="uk-UA"/>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3114"/>
          <a:stretch/>
        </p:blipFill>
        <p:spPr>
          <a:xfrm>
            <a:off x="6698188" y="1496744"/>
            <a:ext cx="3510524" cy="522873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15"/>
        <p:cNvGrpSpPr/>
        <p:nvPr/>
      </p:nvGrpSpPr>
      <p:grpSpPr>
        <a:xfrm>
          <a:off x="0" y="0"/>
          <a:ext cx="0" cy="0"/>
          <a:chOff x="0" y="0"/>
          <a:chExt cx="0" cy="0"/>
        </a:xfrm>
      </p:grpSpPr>
      <p:sp>
        <p:nvSpPr>
          <p:cNvPr id="216" name="Google Shape;216;p31"/>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600" i="1" dirty="0">
                <a:solidFill>
                  <a:srgbClr val="0A4465"/>
                </a:solidFill>
              </a:rPr>
              <a:t>We Believe the Current Number of GVROs is Much Lower than the Potential</a:t>
            </a:r>
            <a:endParaRPr sz="4600" b="0" i="1" u="none" strike="noStrike" cap="none" dirty="0">
              <a:solidFill>
                <a:srgbClr val="0A4465"/>
              </a:solidFill>
              <a:sym typeface="Calibri"/>
            </a:endParaRPr>
          </a:p>
        </p:txBody>
      </p:sp>
      <p:sp>
        <p:nvSpPr>
          <p:cNvPr id="217" name="Google Shape;217;p31"/>
          <p:cNvSpPr txBox="1">
            <a:spLocks noGrp="1"/>
          </p:cNvSpPr>
          <p:nvPr>
            <p:ph type="subTitle" idx="4294967295"/>
          </p:nvPr>
        </p:nvSpPr>
        <p:spPr>
          <a:xfrm>
            <a:off x="709950" y="2039650"/>
            <a:ext cx="10772100" cy="4316700"/>
          </a:xfrm>
          <a:prstGeom prst="rect">
            <a:avLst/>
          </a:prstGeom>
          <a:noFill/>
          <a:ln>
            <a:noFill/>
          </a:ln>
        </p:spPr>
        <p:txBody>
          <a:bodyPr spcFirstLastPara="1" wrap="square" lIns="91425" tIns="45700" rIns="91425" bIns="45700" anchor="t" anchorCtr="0">
            <a:noAutofit/>
          </a:bodyPr>
          <a:lstStyle/>
          <a:p>
            <a:pPr marL="0" indent="0">
              <a:buSzPts val="1100"/>
              <a:buNone/>
            </a:pPr>
            <a:r>
              <a:rPr lang="en-US" dirty="0" smtClean="0"/>
              <a:t>Even as California has </a:t>
            </a:r>
            <a:r>
              <a:rPr lang="en-US" dirty="0"/>
              <a:t>seen a positive trend </a:t>
            </a:r>
            <a:r>
              <a:rPr lang="en-US" dirty="0" smtClean="0"/>
              <a:t>statewide, </a:t>
            </a:r>
            <a:r>
              <a:rPr lang="en-US" dirty="0"/>
              <a:t>with the number of orders increasing from 104 in 2017 to 424 in 2018, </a:t>
            </a:r>
            <a:r>
              <a:rPr lang="en-US" dirty="0" smtClean="0"/>
              <a:t>we believe we have </a:t>
            </a:r>
            <a:r>
              <a:rPr lang="en-US" dirty="0" smtClean="0"/>
              <a:t>yet to see the </a:t>
            </a:r>
            <a:r>
              <a:rPr lang="en-US" dirty="0"/>
              <a:t>full potential for these orders to prevent gun </a:t>
            </a:r>
            <a:r>
              <a:rPr lang="en-US" dirty="0" smtClean="0"/>
              <a:t>injuries and deaths</a:t>
            </a:r>
            <a:r>
              <a:rPr lang="en-US" dirty="0" smtClean="0"/>
              <a:t>. </a:t>
            </a:r>
          </a:p>
          <a:p>
            <a:pPr marL="0" indent="0">
              <a:buSzPts val="1100"/>
              <a:buNone/>
            </a:pPr>
            <a:r>
              <a:rPr lang="en-US" dirty="0" smtClean="0"/>
              <a:t>Under </a:t>
            </a:r>
            <a:r>
              <a:rPr lang="en-US" dirty="0" smtClean="0"/>
              <a:t>Connecticut’s extreme risk law, </a:t>
            </a:r>
            <a:r>
              <a:rPr lang="en-US" dirty="0"/>
              <a:t>for every 10 to </a:t>
            </a:r>
            <a:r>
              <a:rPr lang="en-US" dirty="0" smtClean="0"/>
              <a:t>20 </a:t>
            </a:r>
            <a:r>
              <a:rPr lang="en-US" dirty="0"/>
              <a:t>orders issued at least one suicide was </a:t>
            </a:r>
            <a:r>
              <a:rPr lang="en-US" dirty="0" smtClean="0"/>
              <a:t>prevented. </a:t>
            </a:r>
            <a:r>
              <a:rPr lang="en-US" dirty="0"/>
              <a:t>S</a:t>
            </a:r>
            <a:r>
              <a:rPr lang="en-US" dirty="0" smtClean="0"/>
              <a:t>uch </a:t>
            </a:r>
            <a:r>
              <a:rPr lang="en-US" dirty="0"/>
              <a:t>an effect would save many lives in California. Rates of suicide have risen steadily in the state since 1999, and rates of suicide among veterans continue to be staggeringly high. 55 percent of California veterans who </a:t>
            </a:r>
            <a:r>
              <a:rPr lang="en-US" dirty="0" smtClean="0"/>
              <a:t>died by suicide </a:t>
            </a:r>
            <a:r>
              <a:rPr lang="en-US" dirty="0"/>
              <a:t>used a gun compared to the statewide rate of 40 percent for the population in general.</a:t>
            </a:r>
            <a:endParaRPr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21</a:t>
            </a:fld>
            <a:endParaRPr lang="uk-U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21"/>
        <p:cNvGrpSpPr/>
        <p:nvPr/>
      </p:nvGrpSpPr>
      <p:grpSpPr>
        <a:xfrm>
          <a:off x="0" y="0"/>
          <a:ext cx="0" cy="0"/>
          <a:chOff x="0" y="0"/>
          <a:chExt cx="0" cy="0"/>
        </a:xfrm>
      </p:grpSpPr>
      <p:sp>
        <p:nvSpPr>
          <p:cNvPr id="222" name="Google Shape;222;p32"/>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600" i="1" dirty="0" smtClean="0">
                <a:solidFill>
                  <a:srgbClr val="0A4465"/>
                </a:solidFill>
              </a:rPr>
              <a:t>More Work Needs to be Done in California</a:t>
            </a:r>
            <a:endParaRPr sz="4600" b="0" i="1" u="none" strike="noStrike" cap="none" dirty="0">
              <a:solidFill>
                <a:srgbClr val="0A4465"/>
              </a:solidFill>
              <a:sym typeface="Calibri"/>
            </a:endParaRPr>
          </a:p>
        </p:txBody>
      </p:sp>
      <p:sp>
        <p:nvSpPr>
          <p:cNvPr id="223" name="Google Shape;223;p32"/>
          <p:cNvSpPr txBox="1">
            <a:spLocks noGrp="1"/>
          </p:cNvSpPr>
          <p:nvPr>
            <p:ph type="subTitle" idx="4294967295"/>
          </p:nvPr>
        </p:nvSpPr>
        <p:spPr>
          <a:xfrm>
            <a:off x="709950" y="1437549"/>
            <a:ext cx="10772100" cy="5283925"/>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1000"/>
              </a:spcBef>
              <a:spcAft>
                <a:spcPts val="0"/>
              </a:spcAft>
              <a:buNone/>
            </a:pPr>
            <a:r>
              <a:rPr lang="en-US" sz="2600" dirty="0" smtClean="0"/>
              <a:t>With the help of their City Attorney, San </a:t>
            </a:r>
            <a:r>
              <a:rPr lang="en-US" sz="2600" dirty="0" smtClean="0"/>
              <a:t>Diego </a:t>
            </a:r>
            <a:r>
              <a:rPr lang="en-US" sz="2600" dirty="0" smtClean="0"/>
              <a:t>County has obtained </a:t>
            </a:r>
            <a:r>
              <a:rPr lang="en-US" sz="2600" dirty="0" smtClean="0"/>
              <a:t>over 185 GVROs </a:t>
            </a:r>
            <a:r>
              <a:rPr lang="en-US" sz="2600" dirty="0" smtClean="0"/>
              <a:t>when responding to situations including threats of workplace violence, school violence, domestic violence, threats of suicide, and more. However, many rural counties, and counties lacking a local champion, have obtained far fewer GVROs, with 26 counties obtaining no orders at all according to California Dept. of Justice records.</a:t>
            </a:r>
          </a:p>
          <a:p>
            <a:pPr marL="0" indent="0">
              <a:lnSpc>
                <a:spcPct val="100000"/>
              </a:lnSpc>
              <a:buNone/>
            </a:pPr>
            <a:r>
              <a:rPr lang="en-US" sz="2600" dirty="0"/>
              <a:t>In order </a:t>
            </a:r>
            <a:r>
              <a:rPr lang="en-US" sz="2600" dirty="0" smtClean="0"/>
              <a:t>to maximize the effectiveness of the GVRO, local leaders must work together with law enforcement to help increase understanding and guide them through the sometimes arduous process of obtaining a GVRO. San Diego is conducting trainings across the state, but it takes a long term effort to get procedures in place for local law enforcement agencies to understand how to use GVROs effectively.</a:t>
            </a:r>
            <a:endParaRPr lang="en-US" sz="2600"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22</a:t>
            </a:fld>
            <a:endParaRPr lang="uk-U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27"/>
        <p:cNvGrpSpPr/>
        <p:nvPr/>
      </p:nvGrpSpPr>
      <p:grpSpPr>
        <a:xfrm>
          <a:off x="0" y="0"/>
          <a:ext cx="0" cy="0"/>
          <a:chOff x="0" y="0"/>
          <a:chExt cx="0" cy="0"/>
        </a:xfrm>
      </p:grpSpPr>
      <p:sp>
        <p:nvSpPr>
          <p:cNvPr id="228" name="Google Shape;228;p33"/>
          <p:cNvSpPr txBox="1">
            <a:spLocks noGrp="1"/>
          </p:cNvSpPr>
          <p:nvPr>
            <p:ph type="subTitle" idx="4294967295"/>
          </p:nvPr>
        </p:nvSpPr>
        <p:spPr>
          <a:xfrm>
            <a:off x="125" y="341050"/>
            <a:ext cx="121920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Who Can Petition: Families/Households</a:t>
            </a:r>
            <a:endParaRPr sz="4800" b="0" i="1" u="none" strike="noStrike" cap="none">
              <a:solidFill>
                <a:srgbClr val="0A4465"/>
              </a:solidFill>
              <a:latin typeface="Calibri"/>
              <a:ea typeface="Calibri"/>
              <a:cs typeface="Calibri"/>
              <a:sym typeface="Calibri"/>
            </a:endParaRPr>
          </a:p>
        </p:txBody>
      </p:sp>
      <p:sp>
        <p:nvSpPr>
          <p:cNvPr id="229" name="Google Shape;229;p33"/>
          <p:cNvSpPr txBox="1">
            <a:spLocks noGrp="1"/>
          </p:cNvSpPr>
          <p:nvPr>
            <p:ph type="subTitle" idx="4294967295"/>
          </p:nvPr>
        </p:nvSpPr>
        <p:spPr>
          <a:xfrm>
            <a:off x="709950" y="1437550"/>
            <a:ext cx="10772100" cy="46422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sz="2600" dirty="0"/>
              <a:t>If you think there is a strong likelihood that a family member, roommate, or household member would harm themselves or others, petitioning for a GVRO can be an important first step to reduce the risk of harm. If a loved one is experiencing an emotional crisis or is demonstrating signs of being dangerous such as suicidal ideation, aggression, public threats of violence, or unsafe behavior with firearms, you can petition for a GVRO. You may also contact your local sheriff or police department to inform them of an unsafe situation. </a:t>
            </a:r>
            <a:endParaRPr sz="2600" dirty="0"/>
          </a:p>
          <a:p>
            <a:pPr marL="0" lvl="0" indent="0" rtl="0">
              <a:lnSpc>
                <a:spcPct val="100000"/>
              </a:lnSpc>
              <a:spcBef>
                <a:spcPts val="1000"/>
              </a:spcBef>
              <a:spcAft>
                <a:spcPts val="0"/>
              </a:spcAft>
              <a:buNone/>
            </a:pPr>
            <a:r>
              <a:rPr lang="en-US" sz="2600" b="1" dirty="0">
                <a:solidFill>
                  <a:srgbClr val="000000"/>
                </a:solidFill>
                <a:highlight>
                  <a:srgbClr val="FFFFFF"/>
                </a:highlight>
              </a:rPr>
              <a:t>An example of a scenario where a GVRO could be appropriate:</a:t>
            </a:r>
            <a:endParaRPr sz="2600" b="1" dirty="0">
              <a:solidFill>
                <a:srgbClr val="000000"/>
              </a:solidFill>
              <a:highlight>
                <a:srgbClr val="FFFFFF"/>
              </a:highlight>
            </a:endParaRPr>
          </a:p>
          <a:p>
            <a:pPr marL="0" lvl="0" indent="0" rtl="0">
              <a:lnSpc>
                <a:spcPct val="100000"/>
              </a:lnSpc>
              <a:spcBef>
                <a:spcPts val="1000"/>
              </a:spcBef>
              <a:spcAft>
                <a:spcPts val="0"/>
              </a:spcAft>
              <a:buNone/>
            </a:pPr>
            <a:r>
              <a:rPr lang="en-US" sz="2600" i="1" dirty="0">
                <a:solidFill>
                  <a:srgbClr val="E14609"/>
                </a:solidFill>
              </a:rPr>
              <a:t>My son has been struggling at college and has alienated himself from his friends. Lately he has been posting violent content online and going to a shooting range. He owns a number of guns, and I am worried that he’s going through a crisis and needs help.</a:t>
            </a:r>
            <a:endParaRPr sz="2600" b="1" i="1" dirty="0">
              <a:solidFill>
                <a:srgbClr val="E14609"/>
              </a:solidFill>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23</a:t>
            </a:fld>
            <a:endParaRPr lang="uk-U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33"/>
        <p:cNvGrpSpPr/>
        <p:nvPr/>
      </p:nvGrpSpPr>
      <p:grpSpPr>
        <a:xfrm>
          <a:off x="0" y="0"/>
          <a:ext cx="0" cy="0"/>
          <a:chOff x="0" y="0"/>
          <a:chExt cx="0" cy="0"/>
        </a:xfrm>
      </p:grpSpPr>
      <p:sp>
        <p:nvSpPr>
          <p:cNvPr id="234" name="Google Shape;234;p34"/>
          <p:cNvSpPr txBox="1">
            <a:spLocks noGrp="1"/>
          </p:cNvSpPr>
          <p:nvPr>
            <p:ph type="subTitle" idx="4294967295"/>
          </p:nvPr>
        </p:nvSpPr>
        <p:spPr>
          <a:xfrm>
            <a:off x="125" y="341050"/>
            <a:ext cx="121920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Who Can Petition: Law Enforcement</a:t>
            </a:r>
            <a:endParaRPr sz="4800" b="0" i="1" u="none" strike="noStrike" cap="none">
              <a:solidFill>
                <a:srgbClr val="0A4465"/>
              </a:solidFill>
              <a:latin typeface="Calibri"/>
              <a:ea typeface="Calibri"/>
              <a:cs typeface="Calibri"/>
              <a:sym typeface="Calibri"/>
            </a:endParaRPr>
          </a:p>
        </p:txBody>
      </p:sp>
      <p:sp>
        <p:nvSpPr>
          <p:cNvPr id="235" name="Google Shape;235;p34"/>
          <p:cNvSpPr txBox="1">
            <a:spLocks noGrp="1"/>
          </p:cNvSpPr>
          <p:nvPr>
            <p:ph type="subTitle" idx="4294967295"/>
          </p:nvPr>
        </p:nvSpPr>
        <p:spPr>
          <a:xfrm>
            <a:off x="709950" y="1437550"/>
            <a:ext cx="10772100" cy="46422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1000"/>
              </a:spcBef>
              <a:spcAft>
                <a:spcPts val="0"/>
              </a:spcAft>
              <a:buNone/>
            </a:pPr>
            <a:r>
              <a:rPr lang="en-US" sz="2600" dirty="0"/>
              <a:t>If you think there is a strong likelihood that an individual would harm themselves or others, obtaining a GVRO can be a proactive way to prevent violence and protect yourself and your fellow officers if a someone is demonstrating signs of being dangerous such as suicidal ideation, aggression, public threats of violence, or other unsafe behavior with firearms. As a law enforcement officer you can obtain </a:t>
            </a:r>
            <a:r>
              <a:rPr lang="en-US" sz="2600" dirty="0" smtClean="0"/>
              <a:t>an emergency GVRO, or a </a:t>
            </a:r>
            <a:r>
              <a:rPr lang="en-US" sz="2600" dirty="0"/>
              <a:t>21-day t</a:t>
            </a:r>
            <a:r>
              <a:rPr lang="en-US" sz="2600" dirty="0" smtClean="0"/>
              <a:t>emporary GVRO. Both orders </a:t>
            </a:r>
            <a:r>
              <a:rPr lang="en-US" sz="2600" dirty="0"/>
              <a:t>can be extend </a:t>
            </a:r>
            <a:r>
              <a:rPr lang="en-US" sz="2600" dirty="0" smtClean="0"/>
              <a:t>to one year </a:t>
            </a:r>
            <a:r>
              <a:rPr lang="en-US" sz="2600" dirty="0"/>
              <a:t>and </a:t>
            </a:r>
            <a:r>
              <a:rPr lang="en-US" sz="2600" dirty="0" smtClean="0"/>
              <a:t>are </a:t>
            </a:r>
            <a:r>
              <a:rPr lang="en-US" sz="2600" dirty="0"/>
              <a:t>renewable.</a:t>
            </a:r>
            <a:endParaRPr sz="2600" dirty="0"/>
          </a:p>
          <a:p>
            <a:pPr marL="0" lvl="0" indent="0" rtl="0">
              <a:lnSpc>
                <a:spcPct val="100000"/>
              </a:lnSpc>
              <a:spcBef>
                <a:spcPts val="1000"/>
              </a:spcBef>
              <a:spcAft>
                <a:spcPts val="0"/>
              </a:spcAft>
              <a:buNone/>
            </a:pPr>
            <a:r>
              <a:rPr lang="en-US" sz="2600" b="1" dirty="0">
                <a:solidFill>
                  <a:srgbClr val="000000"/>
                </a:solidFill>
                <a:highlight>
                  <a:srgbClr val="FFFFFF"/>
                </a:highlight>
              </a:rPr>
              <a:t>An example of a scenario where a GVRO could be appropriate:</a:t>
            </a:r>
            <a:endParaRPr sz="2600" b="1" dirty="0">
              <a:solidFill>
                <a:srgbClr val="000000"/>
              </a:solidFill>
              <a:highlight>
                <a:srgbClr val="FFFFFF"/>
              </a:highlight>
            </a:endParaRPr>
          </a:p>
          <a:p>
            <a:pPr marL="0" lvl="0" indent="0" rtl="0">
              <a:lnSpc>
                <a:spcPct val="100000"/>
              </a:lnSpc>
              <a:spcBef>
                <a:spcPts val="1000"/>
              </a:spcBef>
              <a:spcAft>
                <a:spcPts val="0"/>
              </a:spcAft>
              <a:buNone/>
            </a:pPr>
            <a:r>
              <a:rPr lang="en-US" sz="2600" i="1" dirty="0">
                <a:solidFill>
                  <a:srgbClr val="E14609"/>
                </a:solidFill>
              </a:rPr>
              <a:t>A local man has threatened his neighbors with his guns, sometimes while he had been drinking. Although he has not yet harmed </a:t>
            </a:r>
            <a:r>
              <a:rPr lang="en-US" sz="2600" i="1" dirty="0" smtClean="0">
                <a:solidFill>
                  <a:srgbClr val="E14609"/>
                </a:solidFill>
              </a:rPr>
              <a:t>anyone, </a:t>
            </a:r>
            <a:r>
              <a:rPr lang="en-US" sz="2600" i="1" dirty="0">
                <a:solidFill>
                  <a:srgbClr val="E14609"/>
                </a:solidFill>
              </a:rPr>
              <a:t>the situation has reached a boiling point, and we know from arrest records that he has been violent in the past.</a:t>
            </a:r>
            <a:r>
              <a:rPr lang="en-US" i="1" dirty="0"/>
              <a:t> </a:t>
            </a:r>
            <a:endParaRPr sz="2600" b="1" i="1"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24</a:t>
            </a:fld>
            <a:endParaRPr lang="uk-U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39"/>
        <p:cNvGrpSpPr/>
        <p:nvPr/>
      </p:nvGrpSpPr>
      <p:grpSpPr>
        <a:xfrm>
          <a:off x="0" y="0"/>
          <a:ext cx="0" cy="0"/>
          <a:chOff x="0" y="0"/>
          <a:chExt cx="0" cy="0"/>
        </a:xfrm>
      </p:grpSpPr>
      <p:sp>
        <p:nvSpPr>
          <p:cNvPr id="240" name="Google Shape;240;p35"/>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Who Can Get Involved? (Attorneys)</a:t>
            </a:r>
            <a:endParaRPr sz="4800" b="0" i="1" u="none" strike="noStrike" cap="none">
              <a:solidFill>
                <a:srgbClr val="0A4465"/>
              </a:solidFill>
              <a:latin typeface="Calibri"/>
              <a:ea typeface="Calibri"/>
              <a:cs typeface="Calibri"/>
              <a:sym typeface="Calibri"/>
            </a:endParaRPr>
          </a:p>
        </p:txBody>
      </p:sp>
      <p:sp>
        <p:nvSpPr>
          <p:cNvPr id="241" name="Google Shape;241;p35"/>
          <p:cNvSpPr txBox="1">
            <a:spLocks noGrp="1"/>
          </p:cNvSpPr>
          <p:nvPr>
            <p:ph type="subTitle" idx="4294967295"/>
          </p:nvPr>
        </p:nvSpPr>
        <p:spPr>
          <a:xfrm>
            <a:off x="709950" y="1437550"/>
            <a:ext cx="10772100" cy="46422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1000"/>
              </a:spcBef>
              <a:spcAft>
                <a:spcPts val="0"/>
              </a:spcAft>
              <a:buNone/>
            </a:pPr>
            <a:r>
              <a:rPr lang="en-US" sz="2600" dirty="0">
                <a:solidFill>
                  <a:srgbClr val="000000"/>
                </a:solidFill>
                <a:highlight>
                  <a:srgbClr val="FFFFFF"/>
                </a:highlight>
              </a:rPr>
              <a:t>While only law enforcement, family members, and household members may petition for a GVRO directly, as an attorney, you have an opportunity to advise or assist a client in obtaining a GVRO, such as by helping them fill out the petition. Additionally </a:t>
            </a:r>
            <a:r>
              <a:rPr lang="en-US" sz="2600" dirty="0">
                <a:highlight>
                  <a:srgbClr val="FFFFFF"/>
                </a:highlight>
              </a:rPr>
              <a:t>talking to clients about safe gun ownership and storage is a potentially life-saving action that can help keep them safe</a:t>
            </a:r>
            <a:r>
              <a:rPr lang="en-US" sz="2600" dirty="0">
                <a:solidFill>
                  <a:srgbClr val="000000"/>
                </a:solidFill>
                <a:highlight>
                  <a:srgbClr val="FFFFFF"/>
                </a:highlight>
              </a:rPr>
              <a:t>. If you are concerned that a client’s firearm usage may become violent or dangerous in the immediate future you may be able to go directly to law enforcement and they may obtain a GVRO if they find it necessary to do so. </a:t>
            </a:r>
            <a:endParaRPr sz="2600" dirty="0">
              <a:solidFill>
                <a:srgbClr val="000000"/>
              </a:solidFill>
              <a:highlight>
                <a:srgbClr val="FFFFFF"/>
              </a:highlight>
            </a:endParaRPr>
          </a:p>
          <a:p>
            <a:pPr marL="0" lvl="0" indent="0">
              <a:lnSpc>
                <a:spcPct val="100000"/>
              </a:lnSpc>
              <a:spcBef>
                <a:spcPts val="1000"/>
              </a:spcBef>
              <a:spcAft>
                <a:spcPts val="0"/>
              </a:spcAft>
              <a:buNone/>
            </a:pPr>
            <a:r>
              <a:rPr lang="en-US" sz="2600" b="1" dirty="0">
                <a:solidFill>
                  <a:srgbClr val="000000"/>
                </a:solidFill>
                <a:highlight>
                  <a:srgbClr val="FFFFFF"/>
                </a:highlight>
              </a:rPr>
              <a:t>An example of a scenario where a GVRO could be appropriate:</a:t>
            </a:r>
            <a:endParaRPr sz="2600" b="1" dirty="0">
              <a:solidFill>
                <a:srgbClr val="000000"/>
              </a:solidFill>
              <a:highlight>
                <a:srgbClr val="FFFFFF"/>
              </a:highlight>
            </a:endParaRPr>
          </a:p>
          <a:p>
            <a:pPr marL="0" lvl="0" indent="0" rtl="0">
              <a:lnSpc>
                <a:spcPct val="100000"/>
              </a:lnSpc>
              <a:spcBef>
                <a:spcPts val="1000"/>
              </a:spcBef>
              <a:spcAft>
                <a:spcPts val="0"/>
              </a:spcAft>
              <a:buNone/>
            </a:pPr>
            <a:r>
              <a:rPr lang="en-US" sz="2600" i="1" dirty="0">
                <a:solidFill>
                  <a:srgbClr val="E14609"/>
                </a:solidFill>
              </a:rPr>
              <a:t>A client's family is concerned that their father, who has shown signs of depression and paranoia, may harm himself or their mother. There are lots of guns on the property, and they are almost never locked up.</a:t>
            </a:r>
            <a:endParaRPr sz="2600" b="1" i="1" dirty="0">
              <a:solidFill>
                <a:srgbClr val="E14609"/>
              </a:solidFill>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25</a:t>
            </a:fld>
            <a:endParaRPr lang="uk-U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45"/>
        <p:cNvGrpSpPr/>
        <p:nvPr/>
      </p:nvGrpSpPr>
      <p:grpSpPr>
        <a:xfrm>
          <a:off x="0" y="0"/>
          <a:ext cx="0" cy="0"/>
          <a:chOff x="0" y="0"/>
          <a:chExt cx="0" cy="0"/>
        </a:xfrm>
      </p:grpSpPr>
      <p:sp>
        <p:nvSpPr>
          <p:cNvPr id="246" name="Google Shape;246;p36"/>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Who Can Get Involved? (Eldercare)</a:t>
            </a:r>
            <a:endParaRPr sz="4800" b="0" i="1" u="none" strike="noStrike" cap="none">
              <a:solidFill>
                <a:srgbClr val="0A4465"/>
              </a:solidFill>
              <a:latin typeface="Calibri"/>
              <a:ea typeface="Calibri"/>
              <a:cs typeface="Calibri"/>
              <a:sym typeface="Calibri"/>
            </a:endParaRPr>
          </a:p>
        </p:txBody>
      </p:sp>
      <p:sp>
        <p:nvSpPr>
          <p:cNvPr id="247" name="Google Shape;247;p36"/>
          <p:cNvSpPr txBox="1">
            <a:spLocks noGrp="1"/>
          </p:cNvSpPr>
          <p:nvPr>
            <p:ph type="subTitle" idx="4294967295"/>
          </p:nvPr>
        </p:nvSpPr>
        <p:spPr>
          <a:xfrm>
            <a:off x="709950" y="1437550"/>
            <a:ext cx="10772100" cy="46422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1000"/>
              </a:spcBef>
              <a:spcAft>
                <a:spcPts val="0"/>
              </a:spcAft>
              <a:buNone/>
            </a:pPr>
            <a:r>
              <a:rPr lang="en-US" sz="2600" dirty="0">
                <a:solidFill>
                  <a:srgbClr val="000000"/>
                </a:solidFill>
                <a:highlight>
                  <a:srgbClr val="FFFFFF"/>
                </a:highlight>
              </a:rPr>
              <a:t>While only law enforcement, family members, and household members may petition for a GVRO directly, as a caregiver, home visitor, or other elder care worker, you have an opportunity to advise a client or client’s family if a client’s usage has become unsafe. Alzheimer’s San Diego estimates that at least 30% of the homes they visit contain guns, many of which are not safely stored. Including information about gun ownership and storage in the paperwork a client fills out can be helpful in keeping clients, and yourself, safe. </a:t>
            </a:r>
            <a:endParaRPr sz="2600" dirty="0">
              <a:solidFill>
                <a:srgbClr val="000000"/>
              </a:solidFill>
              <a:highlight>
                <a:srgbClr val="FFFFFF"/>
              </a:highlight>
            </a:endParaRPr>
          </a:p>
          <a:p>
            <a:pPr marL="0" lvl="0" indent="0" rtl="0">
              <a:lnSpc>
                <a:spcPct val="100000"/>
              </a:lnSpc>
              <a:spcBef>
                <a:spcPts val="1000"/>
              </a:spcBef>
              <a:spcAft>
                <a:spcPts val="0"/>
              </a:spcAft>
              <a:buNone/>
            </a:pPr>
            <a:r>
              <a:rPr lang="en-US" sz="2600" b="1" dirty="0">
                <a:solidFill>
                  <a:srgbClr val="000000"/>
                </a:solidFill>
                <a:highlight>
                  <a:srgbClr val="FFFFFF"/>
                </a:highlight>
              </a:rPr>
              <a:t>An example of a scenario where a GVRO could be appropriate:</a:t>
            </a:r>
            <a:endParaRPr sz="2600" b="1" dirty="0">
              <a:solidFill>
                <a:srgbClr val="000000"/>
              </a:solidFill>
              <a:highlight>
                <a:srgbClr val="FFFFFF"/>
              </a:highlight>
            </a:endParaRPr>
          </a:p>
          <a:p>
            <a:pPr marL="0" lvl="0" indent="0" rtl="0">
              <a:lnSpc>
                <a:spcPct val="100000"/>
              </a:lnSpc>
              <a:spcBef>
                <a:spcPts val="1000"/>
              </a:spcBef>
              <a:spcAft>
                <a:spcPts val="0"/>
              </a:spcAft>
              <a:buNone/>
            </a:pPr>
            <a:r>
              <a:rPr lang="en-US" sz="2600" i="1" dirty="0">
                <a:solidFill>
                  <a:srgbClr val="E14609"/>
                </a:solidFill>
              </a:rPr>
              <a:t>One of my clients is a 91-year-old man showing signs of dementia. I serve as his companion most days and evening. I know that he keeps two loaded and unlocked guns in his home, and I am worried that he might hurt someone or himself.</a:t>
            </a:r>
            <a:endParaRPr sz="2600" b="1" i="1" dirty="0">
              <a:solidFill>
                <a:srgbClr val="E14609"/>
              </a:solidFill>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26</a:t>
            </a:fld>
            <a:endParaRPr lang="uk-U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51"/>
        <p:cNvGrpSpPr/>
        <p:nvPr/>
      </p:nvGrpSpPr>
      <p:grpSpPr>
        <a:xfrm>
          <a:off x="0" y="0"/>
          <a:ext cx="0" cy="0"/>
          <a:chOff x="0" y="0"/>
          <a:chExt cx="0" cy="0"/>
        </a:xfrm>
      </p:grpSpPr>
      <p:sp>
        <p:nvSpPr>
          <p:cNvPr id="252" name="Google Shape;252;p37"/>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Who Can Get Involved? (Faith Based)</a:t>
            </a:r>
            <a:endParaRPr sz="4800" b="0" i="1" u="none" strike="noStrike" cap="none">
              <a:solidFill>
                <a:srgbClr val="0A4465"/>
              </a:solidFill>
              <a:latin typeface="Calibri"/>
              <a:ea typeface="Calibri"/>
              <a:cs typeface="Calibri"/>
              <a:sym typeface="Calibri"/>
            </a:endParaRPr>
          </a:p>
        </p:txBody>
      </p:sp>
      <p:sp>
        <p:nvSpPr>
          <p:cNvPr id="253" name="Google Shape;253;p37"/>
          <p:cNvSpPr txBox="1">
            <a:spLocks noGrp="1"/>
          </p:cNvSpPr>
          <p:nvPr>
            <p:ph type="subTitle" idx="4294967295"/>
          </p:nvPr>
        </p:nvSpPr>
        <p:spPr>
          <a:xfrm>
            <a:off x="709950" y="1437550"/>
            <a:ext cx="10772100" cy="46422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sz="2600" dirty="0">
                <a:solidFill>
                  <a:srgbClr val="000000"/>
                </a:solidFill>
                <a:highlight>
                  <a:srgbClr val="FFFFFF"/>
                </a:highlight>
              </a:rPr>
              <a:t>While only law enforcement, family members, and household members may petition for a GVRO directly, as a member of a faith community, you may have an opportunity to connect with a fellow community member or congregation member if they are in crisis, or if someone in their family or household is in crisis or behaving violently. If someone’s gun use has become unsafe, a loved one may seek a GVRO to allow that person to obtain the help that they need away from their firearms. The person then has the opportunity to return to responsible gun ownership once the order expires or is ended by a judge.</a:t>
            </a:r>
            <a:endParaRPr sz="2600" dirty="0">
              <a:solidFill>
                <a:srgbClr val="000000"/>
              </a:solidFill>
              <a:highlight>
                <a:srgbClr val="FFFFFF"/>
              </a:highlight>
            </a:endParaRPr>
          </a:p>
          <a:p>
            <a:pPr marL="0" lvl="0" indent="0" rtl="0">
              <a:lnSpc>
                <a:spcPct val="100000"/>
              </a:lnSpc>
              <a:spcBef>
                <a:spcPts val="1000"/>
              </a:spcBef>
              <a:spcAft>
                <a:spcPts val="0"/>
              </a:spcAft>
              <a:buNone/>
            </a:pPr>
            <a:r>
              <a:rPr lang="en-US" sz="2600" b="1" dirty="0">
                <a:solidFill>
                  <a:srgbClr val="000000"/>
                </a:solidFill>
                <a:highlight>
                  <a:srgbClr val="FFFFFF"/>
                </a:highlight>
              </a:rPr>
              <a:t>An example of a scenario where a GVRO could be appropriate:</a:t>
            </a:r>
            <a:endParaRPr sz="2600" b="1" dirty="0">
              <a:solidFill>
                <a:srgbClr val="000000"/>
              </a:solidFill>
              <a:highlight>
                <a:srgbClr val="FFFFFF"/>
              </a:highlight>
            </a:endParaRPr>
          </a:p>
          <a:p>
            <a:pPr marL="0" lvl="0" indent="0" rtl="0">
              <a:lnSpc>
                <a:spcPct val="100000"/>
              </a:lnSpc>
              <a:spcBef>
                <a:spcPts val="1000"/>
              </a:spcBef>
              <a:spcAft>
                <a:spcPts val="0"/>
              </a:spcAft>
              <a:buNone/>
            </a:pPr>
            <a:r>
              <a:rPr lang="en-US" sz="2600" i="1" dirty="0">
                <a:solidFill>
                  <a:srgbClr val="E14609"/>
                </a:solidFill>
              </a:rPr>
              <a:t>A church member has recently relapsed into alcoholism. His daughter who is also a church member is concerned that there are guns in the home that are unsecured but she is afraid to confront her dad about this in his current state.</a:t>
            </a:r>
            <a:endParaRPr sz="2600" b="1" dirty="0">
              <a:solidFill>
                <a:srgbClr val="E14609"/>
              </a:solidFill>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27</a:t>
            </a:fld>
            <a:endParaRPr lang="uk-U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57"/>
        <p:cNvGrpSpPr/>
        <p:nvPr/>
      </p:nvGrpSpPr>
      <p:grpSpPr>
        <a:xfrm>
          <a:off x="0" y="0"/>
          <a:ext cx="0" cy="0"/>
          <a:chOff x="0" y="0"/>
          <a:chExt cx="0" cy="0"/>
        </a:xfrm>
      </p:grpSpPr>
      <p:sp>
        <p:nvSpPr>
          <p:cNvPr id="258" name="Google Shape;258;p38"/>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Who Can Get Involved? (Fiduciaries)</a:t>
            </a:r>
            <a:endParaRPr sz="4800" b="0" i="1" u="none" strike="noStrike" cap="none">
              <a:solidFill>
                <a:srgbClr val="0A4465"/>
              </a:solidFill>
              <a:latin typeface="Calibri"/>
              <a:ea typeface="Calibri"/>
              <a:cs typeface="Calibri"/>
              <a:sym typeface="Calibri"/>
            </a:endParaRPr>
          </a:p>
        </p:txBody>
      </p:sp>
      <p:sp>
        <p:nvSpPr>
          <p:cNvPr id="259" name="Google Shape;259;p38"/>
          <p:cNvSpPr txBox="1">
            <a:spLocks noGrp="1"/>
          </p:cNvSpPr>
          <p:nvPr>
            <p:ph type="subTitle" idx="4294967295"/>
          </p:nvPr>
        </p:nvSpPr>
        <p:spPr>
          <a:xfrm>
            <a:off x="709950" y="1437550"/>
            <a:ext cx="10772100" cy="46422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sz="2600" dirty="0">
                <a:solidFill>
                  <a:srgbClr val="000000"/>
                </a:solidFill>
                <a:highlight>
                  <a:srgbClr val="FFFFFF"/>
                </a:highlight>
              </a:rPr>
              <a:t>While only law enforcement, family members, and household members may petition for a GVRO directly, as a fiduciary or conservator* you have an opportunity to inform a client’s family or law enforcement if a client’s gun usage has become unsafe. Doing so can help prevent gun violence, especially if you are concerned that a client may become violent or dangerous in the immediate future. Including information about gun ownership and storage in the paperwork a client fills out can also be helpful in keeping clients safe.</a:t>
            </a:r>
            <a:endParaRPr sz="2600" dirty="0">
              <a:solidFill>
                <a:srgbClr val="000000"/>
              </a:solidFill>
              <a:highlight>
                <a:srgbClr val="FFFFFF"/>
              </a:highlight>
            </a:endParaRPr>
          </a:p>
          <a:p>
            <a:pPr marL="0" lvl="0" indent="0" rtl="0">
              <a:lnSpc>
                <a:spcPct val="100000"/>
              </a:lnSpc>
              <a:spcBef>
                <a:spcPts val="1000"/>
              </a:spcBef>
              <a:spcAft>
                <a:spcPts val="0"/>
              </a:spcAft>
              <a:buNone/>
            </a:pPr>
            <a:r>
              <a:rPr lang="en-US" sz="2600" b="1" dirty="0">
                <a:solidFill>
                  <a:srgbClr val="000000"/>
                </a:solidFill>
                <a:highlight>
                  <a:srgbClr val="FFFFFF"/>
                </a:highlight>
              </a:rPr>
              <a:t>An example of a scenario where a GVRO could be appropriate:</a:t>
            </a:r>
            <a:endParaRPr sz="2600" b="1" dirty="0">
              <a:solidFill>
                <a:srgbClr val="000000"/>
              </a:solidFill>
              <a:highlight>
                <a:srgbClr val="FFFFFF"/>
              </a:highlight>
            </a:endParaRPr>
          </a:p>
          <a:p>
            <a:pPr marL="0" lvl="0" indent="0" rtl="0">
              <a:lnSpc>
                <a:spcPct val="100000"/>
              </a:lnSpc>
              <a:spcBef>
                <a:spcPts val="1000"/>
              </a:spcBef>
              <a:spcAft>
                <a:spcPts val="0"/>
              </a:spcAft>
              <a:buNone/>
            </a:pPr>
            <a:r>
              <a:rPr lang="en-US" sz="2600" i="1" dirty="0">
                <a:solidFill>
                  <a:srgbClr val="E14609"/>
                </a:solidFill>
              </a:rPr>
              <a:t>A client has become withdrawn and has shown signs of depression and paranoia. There are lots of guns on the property, and they are neither locked up nor properly secured.</a:t>
            </a:r>
            <a:endParaRPr sz="2600" i="1" dirty="0">
              <a:solidFill>
                <a:srgbClr val="E14609"/>
              </a:solidFill>
            </a:endParaRPr>
          </a:p>
          <a:p>
            <a:pPr marL="0" lvl="0" indent="0" rtl="0">
              <a:lnSpc>
                <a:spcPct val="100000"/>
              </a:lnSpc>
              <a:spcBef>
                <a:spcPts val="1000"/>
              </a:spcBef>
              <a:spcAft>
                <a:spcPts val="0"/>
              </a:spcAft>
              <a:buNone/>
            </a:pPr>
            <a:r>
              <a:rPr lang="en-US" sz="2400" i="1" dirty="0"/>
              <a:t>*If a client is subject to a Conservatorship, the Conservator may file for a GVRO.</a:t>
            </a:r>
            <a:endParaRPr sz="2400" i="1" dirty="0">
              <a:solidFill>
                <a:srgbClr val="0A4465"/>
              </a:solidFill>
              <a:latin typeface="Roboto"/>
              <a:ea typeface="Roboto"/>
              <a:cs typeface="Roboto"/>
              <a:sym typeface="Roboto"/>
            </a:endParaRPr>
          </a:p>
          <a:p>
            <a:pPr marL="0" lvl="0" indent="0" rtl="0">
              <a:lnSpc>
                <a:spcPct val="100000"/>
              </a:lnSpc>
              <a:spcBef>
                <a:spcPts val="1000"/>
              </a:spcBef>
              <a:spcAft>
                <a:spcPts val="0"/>
              </a:spcAft>
              <a:buNone/>
            </a:pPr>
            <a:endParaRPr sz="2600" i="1"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28</a:t>
            </a:fld>
            <a:endParaRPr lang="uk-UA"/>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63"/>
        <p:cNvGrpSpPr/>
        <p:nvPr/>
      </p:nvGrpSpPr>
      <p:grpSpPr>
        <a:xfrm>
          <a:off x="0" y="0"/>
          <a:ext cx="0" cy="0"/>
          <a:chOff x="0" y="0"/>
          <a:chExt cx="0" cy="0"/>
        </a:xfrm>
      </p:grpSpPr>
      <p:sp>
        <p:nvSpPr>
          <p:cNvPr id="264" name="Google Shape;264;p39"/>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Who Can Get Involved? (Health Care)</a:t>
            </a:r>
            <a:endParaRPr sz="4800" b="0" i="1" u="none" strike="noStrike" cap="none">
              <a:solidFill>
                <a:srgbClr val="0A4465"/>
              </a:solidFill>
              <a:latin typeface="Calibri"/>
              <a:ea typeface="Calibri"/>
              <a:cs typeface="Calibri"/>
              <a:sym typeface="Calibri"/>
            </a:endParaRPr>
          </a:p>
        </p:txBody>
      </p:sp>
      <p:sp>
        <p:nvSpPr>
          <p:cNvPr id="265" name="Google Shape;265;p39"/>
          <p:cNvSpPr txBox="1">
            <a:spLocks noGrp="1"/>
          </p:cNvSpPr>
          <p:nvPr>
            <p:ph type="subTitle" idx="4294967295"/>
          </p:nvPr>
        </p:nvSpPr>
        <p:spPr>
          <a:xfrm>
            <a:off x="709950" y="1437550"/>
            <a:ext cx="10772100" cy="46422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sz="2600" dirty="0">
                <a:solidFill>
                  <a:srgbClr val="000000"/>
                </a:solidFill>
                <a:highlight>
                  <a:srgbClr val="FFFFFF"/>
                </a:highlight>
              </a:rPr>
              <a:t>While only law enforcement, family members, and household members may petition for a GVRO directly, as a physician or health care provider you have an opportunity to talk to a patient, patient’s family, or law enforcement if a patient’s firearm usage has become unsafe. Doing so can help prevent gun violence or suicide, especially if you are concerned that a patient may become violent or dangerous in the immediate future. Talking to patients about safe gun ownership and storage is a potentially life-saving action that can help keep patients safe.</a:t>
            </a:r>
            <a:endParaRPr sz="2600" dirty="0">
              <a:solidFill>
                <a:srgbClr val="000000"/>
              </a:solidFill>
              <a:highlight>
                <a:srgbClr val="FFFFFF"/>
              </a:highlight>
            </a:endParaRPr>
          </a:p>
          <a:p>
            <a:pPr marL="0" lvl="0" indent="0" rtl="0">
              <a:lnSpc>
                <a:spcPct val="100000"/>
              </a:lnSpc>
              <a:spcBef>
                <a:spcPts val="1000"/>
              </a:spcBef>
              <a:spcAft>
                <a:spcPts val="0"/>
              </a:spcAft>
              <a:buNone/>
            </a:pPr>
            <a:r>
              <a:rPr lang="en-US" sz="2600" b="1" dirty="0">
                <a:solidFill>
                  <a:srgbClr val="000000"/>
                </a:solidFill>
                <a:highlight>
                  <a:srgbClr val="FFFFFF"/>
                </a:highlight>
              </a:rPr>
              <a:t>An example of a scenario where a GVRO could be appropriate:</a:t>
            </a:r>
            <a:endParaRPr sz="2600" b="1" dirty="0">
              <a:solidFill>
                <a:srgbClr val="000000"/>
              </a:solidFill>
              <a:highlight>
                <a:srgbClr val="FFFFFF"/>
              </a:highlight>
            </a:endParaRPr>
          </a:p>
          <a:p>
            <a:pPr marL="0" lvl="0" indent="0" rtl="0">
              <a:lnSpc>
                <a:spcPct val="100000"/>
              </a:lnSpc>
              <a:spcBef>
                <a:spcPts val="1000"/>
              </a:spcBef>
              <a:spcAft>
                <a:spcPts val="0"/>
              </a:spcAft>
              <a:buNone/>
            </a:pPr>
            <a:r>
              <a:rPr lang="en-US" sz="2600" i="1" dirty="0">
                <a:solidFill>
                  <a:srgbClr val="E14609"/>
                </a:solidFill>
              </a:rPr>
              <a:t>A patient has become withdrawn and has shown signs of depression and paranoia. There are lots of guns on his property, and they are neither locked up nor properly secured.</a:t>
            </a:r>
            <a:endParaRPr sz="2600" i="1" dirty="0">
              <a:solidFill>
                <a:srgbClr val="E14609"/>
              </a:solidFill>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29</a:t>
            </a:fld>
            <a:endParaRPr lang="uk-U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104"/>
        <p:cNvGrpSpPr/>
        <p:nvPr/>
      </p:nvGrpSpPr>
      <p:grpSpPr>
        <a:xfrm>
          <a:off x="0" y="0"/>
          <a:ext cx="0" cy="0"/>
          <a:chOff x="0" y="0"/>
          <a:chExt cx="0" cy="0"/>
        </a:xfrm>
      </p:grpSpPr>
      <p:sp>
        <p:nvSpPr>
          <p:cNvPr id="105" name="Google Shape;105;p15"/>
          <p:cNvSpPr txBox="1">
            <a:spLocks noGrp="1"/>
          </p:cNvSpPr>
          <p:nvPr>
            <p:ph type="subTitle" idx="4294967295"/>
          </p:nvPr>
        </p:nvSpPr>
        <p:spPr>
          <a:xfrm>
            <a:off x="1710900" y="363675"/>
            <a:ext cx="8770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What is a Gun Violence Restraining Order?</a:t>
            </a:r>
            <a:endParaRPr sz="4800" i="1" u="none" strike="noStrike" cap="none">
              <a:solidFill>
                <a:srgbClr val="0A4465"/>
              </a:solidFill>
            </a:endParaRPr>
          </a:p>
        </p:txBody>
      </p:sp>
      <p:sp>
        <p:nvSpPr>
          <p:cNvPr id="106" name="Google Shape;106;p15"/>
          <p:cNvSpPr txBox="1">
            <a:spLocks noGrp="1"/>
          </p:cNvSpPr>
          <p:nvPr>
            <p:ph type="subTitle" idx="4294967295"/>
          </p:nvPr>
        </p:nvSpPr>
        <p:spPr>
          <a:xfrm>
            <a:off x="649350" y="2177825"/>
            <a:ext cx="10893300" cy="42273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Clr>
                <a:schemeClr val="dk1"/>
              </a:buClr>
              <a:buSzPts val="3600"/>
              <a:buFont typeface="Arial"/>
              <a:buNone/>
            </a:pPr>
            <a:r>
              <a:rPr lang="en-US" sz="3500" dirty="0" smtClean="0"/>
              <a:t>Gun </a:t>
            </a:r>
            <a:r>
              <a:rPr lang="en-US" sz="3500" dirty="0"/>
              <a:t>Violence Restraining </a:t>
            </a:r>
            <a:r>
              <a:rPr lang="en-US" sz="3500" dirty="0" smtClean="0"/>
              <a:t>Orders </a:t>
            </a:r>
            <a:r>
              <a:rPr lang="en-US" sz="3500" dirty="0"/>
              <a:t>(GVRO) </a:t>
            </a:r>
            <a:r>
              <a:rPr lang="en-US" sz="3500" dirty="0" smtClean="0"/>
              <a:t>allow </a:t>
            </a:r>
            <a:r>
              <a:rPr lang="en-US" sz="3500" dirty="0"/>
              <a:t>family members, household members, and law enforcement to work with courts to temporarily remove </a:t>
            </a:r>
            <a:r>
              <a:rPr lang="en-US" sz="3500" dirty="0" smtClean="0"/>
              <a:t>guns, ammunition, and magazines from individuals </a:t>
            </a:r>
            <a:r>
              <a:rPr lang="en-US" sz="3500" dirty="0"/>
              <a:t>who pose a significant risk of harm to themselves or </a:t>
            </a:r>
            <a:r>
              <a:rPr lang="en-US" sz="3500" dirty="0" smtClean="0"/>
              <a:t>others. The GVRO also restricts the restrained individual from purchasing new guns, ammunition, and magazines.</a:t>
            </a:r>
            <a:endParaRPr sz="3500" b="0" u="none" strike="noStrike" cap="none" dirty="0">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a:t>
            </a:fld>
            <a:endParaRPr lang="uk-UA"/>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69"/>
        <p:cNvGrpSpPr/>
        <p:nvPr/>
      </p:nvGrpSpPr>
      <p:grpSpPr>
        <a:xfrm>
          <a:off x="0" y="0"/>
          <a:ext cx="0" cy="0"/>
          <a:chOff x="0" y="0"/>
          <a:chExt cx="0" cy="0"/>
        </a:xfrm>
      </p:grpSpPr>
      <p:sp>
        <p:nvSpPr>
          <p:cNvPr id="270" name="Google Shape;270;p40"/>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Who Can Get Involved? (Mental Health)</a:t>
            </a:r>
            <a:endParaRPr sz="4800" b="0" i="1" u="none" strike="noStrike" cap="none">
              <a:solidFill>
                <a:srgbClr val="0A4465"/>
              </a:solidFill>
              <a:latin typeface="Calibri"/>
              <a:ea typeface="Calibri"/>
              <a:cs typeface="Calibri"/>
              <a:sym typeface="Calibri"/>
            </a:endParaRPr>
          </a:p>
        </p:txBody>
      </p:sp>
      <p:sp>
        <p:nvSpPr>
          <p:cNvPr id="271" name="Google Shape;271;p40"/>
          <p:cNvSpPr txBox="1">
            <a:spLocks noGrp="1"/>
          </p:cNvSpPr>
          <p:nvPr>
            <p:ph type="subTitle" idx="4294967295"/>
          </p:nvPr>
        </p:nvSpPr>
        <p:spPr>
          <a:xfrm>
            <a:off x="709950" y="1437550"/>
            <a:ext cx="10772100" cy="46422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1000"/>
              </a:spcBef>
              <a:spcAft>
                <a:spcPts val="0"/>
              </a:spcAft>
              <a:buNone/>
            </a:pPr>
            <a:r>
              <a:rPr lang="en-US" sz="2600" dirty="0">
                <a:solidFill>
                  <a:srgbClr val="000000"/>
                </a:solidFill>
                <a:highlight>
                  <a:srgbClr val="FFFFFF"/>
                </a:highlight>
              </a:rPr>
              <a:t>While only law enforcement, family members, and household members may petition for a GVRO directly, as a mental health professional you have an opportunity to talk to a patient, patient’s family, or law enforcement if a patient’s firearm usage has become unsafe. California’s </a:t>
            </a:r>
            <a:r>
              <a:rPr lang="en-US" sz="2600" dirty="0" err="1">
                <a:solidFill>
                  <a:srgbClr val="000000"/>
                </a:solidFill>
                <a:highlight>
                  <a:srgbClr val="FFFFFF"/>
                </a:highlight>
              </a:rPr>
              <a:t>Tarasoff</a:t>
            </a:r>
            <a:r>
              <a:rPr lang="en-US" sz="2600" dirty="0">
                <a:solidFill>
                  <a:srgbClr val="000000"/>
                </a:solidFill>
                <a:highlight>
                  <a:srgbClr val="FFFFFF"/>
                </a:highlight>
              </a:rPr>
              <a:t> law allows for a </a:t>
            </a:r>
            <a:r>
              <a:rPr lang="en-US" sz="2600" dirty="0"/>
              <a:t>psychotherapist to warn or advise family members or law enforcement of a patient’s dangerous intentions. </a:t>
            </a:r>
            <a:r>
              <a:rPr lang="en-US" sz="2600" dirty="0">
                <a:solidFill>
                  <a:srgbClr val="000000"/>
                </a:solidFill>
                <a:highlight>
                  <a:srgbClr val="FFFFFF"/>
                </a:highlight>
              </a:rPr>
              <a:t>Doing so can help prevent gun violence or suicide, especially if a patient may become violent in the immediate future. </a:t>
            </a:r>
            <a:endParaRPr sz="2600" dirty="0">
              <a:solidFill>
                <a:srgbClr val="000000"/>
              </a:solidFill>
              <a:highlight>
                <a:srgbClr val="FFFFFF"/>
              </a:highlight>
            </a:endParaRPr>
          </a:p>
          <a:p>
            <a:pPr marL="0" lvl="0" indent="0" rtl="0">
              <a:lnSpc>
                <a:spcPct val="100000"/>
              </a:lnSpc>
              <a:spcBef>
                <a:spcPts val="1000"/>
              </a:spcBef>
              <a:spcAft>
                <a:spcPts val="0"/>
              </a:spcAft>
              <a:buNone/>
            </a:pPr>
            <a:r>
              <a:rPr lang="en-US" sz="2600" b="1" dirty="0">
                <a:solidFill>
                  <a:srgbClr val="000000"/>
                </a:solidFill>
                <a:highlight>
                  <a:srgbClr val="FFFFFF"/>
                </a:highlight>
              </a:rPr>
              <a:t>An example of a scenario where a GVRO could be appropriate:</a:t>
            </a:r>
            <a:endParaRPr sz="2600" b="1" dirty="0">
              <a:solidFill>
                <a:srgbClr val="000000"/>
              </a:solidFill>
              <a:highlight>
                <a:srgbClr val="FFFFFF"/>
              </a:highlight>
            </a:endParaRPr>
          </a:p>
          <a:p>
            <a:pPr marL="0" lvl="0" indent="0" rtl="0">
              <a:lnSpc>
                <a:spcPct val="100000"/>
              </a:lnSpc>
              <a:spcBef>
                <a:spcPts val="1000"/>
              </a:spcBef>
              <a:spcAft>
                <a:spcPts val="0"/>
              </a:spcAft>
              <a:buNone/>
            </a:pPr>
            <a:r>
              <a:rPr lang="en-US" sz="2600" i="1" dirty="0">
                <a:solidFill>
                  <a:srgbClr val="E14609"/>
                </a:solidFill>
              </a:rPr>
              <a:t>A local man has threatened his wife and neighbor as he believes they are having an affair. While the family has been aware of the threats they have been afraid to go to the police. Recently the wife shared this information with a her psychotherapist, but they aren’t sure what they can do.</a:t>
            </a:r>
            <a:endParaRPr sz="2600" i="1" dirty="0">
              <a:solidFill>
                <a:srgbClr val="E14609"/>
              </a:solidFill>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30</a:t>
            </a:fld>
            <a:endParaRPr lang="uk-UA"/>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75"/>
        <p:cNvGrpSpPr/>
        <p:nvPr/>
      </p:nvGrpSpPr>
      <p:grpSpPr>
        <a:xfrm>
          <a:off x="0" y="0"/>
          <a:ext cx="0" cy="0"/>
          <a:chOff x="0" y="0"/>
          <a:chExt cx="0" cy="0"/>
        </a:xfrm>
      </p:grpSpPr>
      <p:sp>
        <p:nvSpPr>
          <p:cNvPr id="276" name="Google Shape;276;p41"/>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Who Can Get Involved? (Public Health)</a:t>
            </a:r>
            <a:endParaRPr sz="4800" b="0" i="1" u="none" strike="noStrike" cap="none">
              <a:solidFill>
                <a:srgbClr val="0A4465"/>
              </a:solidFill>
              <a:latin typeface="Calibri"/>
              <a:ea typeface="Calibri"/>
              <a:cs typeface="Calibri"/>
              <a:sym typeface="Calibri"/>
            </a:endParaRPr>
          </a:p>
        </p:txBody>
      </p:sp>
      <p:sp>
        <p:nvSpPr>
          <p:cNvPr id="277" name="Google Shape;277;p41"/>
          <p:cNvSpPr txBox="1">
            <a:spLocks noGrp="1"/>
          </p:cNvSpPr>
          <p:nvPr>
            <p:ph type="subTitle" idx="4294967295"/>
          </p:nvPr>
        </p:nvSpPr>
        <p:spPr>
          <a:xfrm>
            <a:off x="709950" y="1437550"/>
            <a:ext cx="10772100" cy="46422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sz="2600" dirty="0">
                <a:solidFill>
                  <a:srgbClr val="000000"/>
                </a:solidFill>
                <a:highlight>
                  <a:srgbClr val="FFFFFF"/>
                </a:highlight>
              </a:rPr>
              <a:t>While only law enforcement, family members, and household members may petition for a GVRO directly, as a public health professional you have an opportunity to help e</a:t>
            </a:r>
            <a:r>
              <a:rPr lang="en-US" sz="2600" dirty="0"/>
              <a:t>ducate community members and families about the GVRO and how it can reduce the potential for danger when someone’s gun ownership has become unsafe. </a:t>
            </a:r>
            <a:r>
              <a:rPr lang="en-US" sz="2600" dirty="0">
                <a:highlight>
                  <a:srgbClr val="FFFFFF"/>
                </a:highlight>
              </a:rPr>
              <a:t>Additionally, if you are concerned that a someone’s firearm usage may become violent or dangerous in the immediate future you may be able to go directly to law enforcement and they may obtain a GVRO if they find it necessary to do so.</a:t>
            </a:r>
            <a:endParaRPr sz="2600" dirty="0">
              <a:solidFill>
                <a:srgbClr val="000000"/>
              </a:solidFill>
              <a:highlight>
                <a:srgbClr val="FFFFFF"/>
              </a:highlight>
            </a:endParaRPr>
          </a:p>
          <a:p>
            <a:pPr marL="0" lvl="0" indent="0" rtl="0">
              <a:lnSpc>
                <a:spcPct val="100000"/>
              </a:lnSpc>
              <a:spcBef>
                <a:spcPts val="1000"/>
              </a:spcBef>
              <a:spcAft>
                <a:spcPts val="0"/>
              </a:spcAft>
              <a:buNone/>
            </a:pPr>
            <a:r>
              <a:rPr lang="en-US" sz="2600" b="1" dirty="0">
                <a:solidFill>
                  <a:srgbClr val="000000"/>
                </a:solidFill>
                <a:highlight>
                  <a:srgbClr val="FFFFFF"/>
                </a:highlight>
              </a:rPr>
              <a:t>An example of a scenario where a GVRO could be appropriate:</a:t>
            </a:r>
            <a:endParaRPr sz="2600" b="1" dirty="0">
              <a:solidFill>
                <a:srgbClr val="000000"/>
              </a:solidFill>
              <a:highlight>
                <a:srgbClr val="FFFFFF"/>
              </a:highlight>
            </a:endParaRPr>
          </a:p>
          <a:p>
            <a:pPr marL="0" lvl="0" indent="0" rtl="0">
              <a:lnSpc>
                <a:spcPct val="100000"/>
              </a:lnSpc>
              <a:spcBef>
                <a:spcPts val="1000"/>
              </a:spcBef>
              <a:spcAft>
                <a:spcPts val="0"/>
              </a:spcAft>
              <a:buNone/>
            </a:pPr>
            <a:r>
              <a:rPr lang="en-US" sz="2600" i="1" dirty="0">
                <a:solidFill>
                  <a:srgbClr val="E14609"/>
                </a:solidFill>
              </a:rPr>
              <a:t>Workers with a local Alzheimer’s care center have experienced several firearm related incidents that could have been potentially dangerous. Some of their clients have dementia and keep unlocked guns at home.</a:t>
            </a:r>
            <a:endParaRPr sz="2600" i="1" dirty="0">
              <a:solidFill>
                <a:srgbClr val="E14609"/>
              </a:solidFill>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31</a:t>
            </a:fld>
            <a:endParaRPr lang="uk-UA"/>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81"/>
        <p:cNvGrpSpPr/>
        <p:nvPr/>
      </p:nvGrpSpPr>
      <p:grpSpPr>
        <a:xfrm>
          <a:off x="0" y="0"/>
          <a:ext cx="0" cy="0"/>
          <a:chOff x="0" y="0"/>
          <a:chExt cx="0" cy="0"/>
        </a:xfrm>
      </p:grpSpPr>
      <p:sp>
        <p:nvSpPr>
          <p:cNvPr id="282" name="Google Shape;282;p42"/>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Who Can Get Involved? (Veterans)</a:t>
            </a:r>
            <a:endParaRPr sz="4800" b="0" i="1" u="none" strike="noStrike" cap="none">
              <a:solidFill>
                <a:srgbClr val="0A4465"/>
              </a:solidFill>
              <a:latin typeface="Calibri"/>
              <a:ea typeface="Calibri"/>
              <a:cs typeface="Calibri"/>
              <a:sym typeface="Calibri"/>
            </a:endParaRPr>
          </a:p>
        </p:txBody>
      </p:sp>
      <p:sp>
        <p:nvSpPr>
          <p:cNvPr id="283" name="Google Shape;283;p42"/>
          <p:cNvSpPr txBox="1">
            <a:spLocks noGrp="1"/>
          </p:cNvSpPr>
          <p:nvPr>
            <p:ph type="subTitle" idx="4294967295"/>
          </p:nvPr>
        </p:nvSpPr>
        <p:spPr>
          <a:xfrm>
            <a:off x="709950" y="1437550"/>
            <a:ext cx="10772100" cy="46422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sz="2600" dirty="0">
                <a:solidFill>
                  <a:srgbClr val="000000"/>
                </a:solidFill>
                <a:highlight>
                  <a:srgbClr val="FFFFFF"/>
                </a:highlight>
              </a:rPr>
              <a:t>While only law enforcement, family members, and household members may petition for a GVRO directly, as a someone working with veterans you have an opportunity to help e</a:t>
            </a:r>
            <a:r>
              <a:rPr lang="en-US" sz="2600" dirty="0"/>
              <a:t>ducate veterans and families about the life-saving potential of the GVRO when someone’s gun ownership has become unsafe. </a:t>
            </a:r>
            <a:r>
              <a:rPr lang="en-US" sz="2600" dirty="0">
                <a:highlight>
                  <a:srgbClr val="FFFFFF"/>
                </a:highlight>
              </a:rPr>
              <a:t>Additionally, if you are concerned that a someone’s firearm usage may become violent or dangerous in the immediate future you may be able to go directly to law enforcement and they may obtain a GVRO if necessary.</a:t>
            </a:r>
            <a:endParaRPr sz="2600" dirty="0">
              <a:solidFill>
                <a:srgbClr val="000000"/>
              </a:solidFill>
              <a:highlight>
                <a:srgbClr val="FFFFFF"/>
              </a:highlight>
            </a:endParaRPr>
          </a:p>
          <a:p>
            <a:pPr marL="0" lvl="0" indent="0" rtl="0">
              <a:lnSpc>
                <a:spcPct val="100000"/>
              </a:lnSpc>
              <a:spcBef>
                <a:spcPts val="1000"/>
              </a:spcBef>
              <a:spcAft>
                <a:spcPts val="0"/>
              </a:spcAft>
              <a:buNone/>
            </a:pPr>
            <a:r>
              <a:rPr lang="en-US" sz="2600" b="1" dirty="0">
                <a:solidFill>
                  <a:srgbClr val="000000"/>
                </a:solidFill>
                <a:highlight>
                  <a:srgbClr val="FFFFFF"/>
                </a:highlight>
              </a:rPr>
              <a:t>An example of a scenario where a GVRO could be appropriate:</a:t>
            </a:r>
            <a:endParaRPr sz="2600" b="1" dirty="0">
              <a:solidFill>
                <a:srgbClr val="000000"/>
              </a:solidFill>
              <a:highlight>
                <a:srgbClr val="FFFFFF"/>
              </a:highlight>
            </a:endParaRPr>
          </a:p>
          <a:p>
            <a:pPr marL="0" lvl="0" indent="0" rtl="0">
              <a:lnSpc>
                <a:spcPct val="100000"/>
              </a:lnSpc>
              <a:spcBef>
                <a:spcPts val="1000"/>
              </a:spcBef>
              <a:spcAft>
                <a:spcPts val="0"/>
              </a:spcAft>
              <a:buNone/>
            </a:pPr>
            <a:r>
              <a:rPr lang="en-US" sz="2600" i="1" dirty="0">
                <a:solidFill>
                  <a:srgbClr val="E14609"/>
                </a:solidFill>
              </a:rPr>
              <a:t>A veteran in our community recently threatened someone at a party with a firearm while drinking. His friends were able to talk him down but he refused to hand over is firearms. The police have been notified and they are petitioning for a GVRO so the man can seek help away from his guns.</a:t>
            </a:r>
            <a:endParaRPr sz="2600" i="1" dirty="0">
              <a:solidFill>
                <a:srgbClr val="E14609"/>
              </a:solidFill>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32</a:t>
            </a:fld>
            <a:endParaRPr lang="uk-UA"/>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87"/>
        <p:cNvGrpSpPr/>
        <p:nvPr/>
      </p:nvGrpSpPr>
      <p:grpSpPr>
        <a:xfrm>
          <a:off x="0" y="0"/>
          <a:ext cx="0" cy="0"/>
          <a:chOff x="0" y="0"/>
          <a:chExt cx="0" cy="0"/>
        </a:xfrm>
      </p:grpSpPr>
      <p:sp>
        <p:nvSpPr>
          <p:cNvPr id="288" name="Google Shape;288;p43"/>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What can you do to help?</a:t>
            </a:r>
            <a:endParaRPr sz="4800" b="0" i="1" u="none" strike="noStrike" cap="none">
              <a:solidFill>
                <a:srgbClr val="0A4465"/>
              </a:solidFill>
              <a:latin typeface="Calibri"/>
              <a:ea typeface="Calibri"/>
              <a:cs typeface="Calibri"/>
              <a:sym typeface="Calibri"/>
            </a:endParaRPr>
          </a:p>
        </p:txBody>
      </p:sp>
      <p:sp>
        <p:nvSpPr>
          <p:cNvPr id="289" name="Google Shape;289;p43"/>
          <p:cNvSpPr txBox="1">
            <a:spLocks noGrp="1"/>
          </p:cNvSpPr>
          <p:nvPr>
            <p:ph type="subTitle" idx="4294967295"/>
          </p:nvPr>
        </p:nvSpPr>
        <p:spPr>
          <a:xfrm>
            <a:off x="709950" y="1437550"/>
            <a:ext cx="10772100" cy="49521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None/>
            </a:pPr>
            <a:r>
              <a:rPr lang="en-US" sz="2600" b="1" dirty="0">
                <a:solidFill>
                  <a:srgbClr val="222222"/>
                </a:solidFill>
              </a:rPr>
              <a:t>Here are some ways you or your organization can get involved:</a:t>
            </a:r>
            <a:endParaRPr sz="2600" b="1" dirty="0">
              <a:solidFill>
                <a:srgbClr val="222222"/>
              </a:solidFill>
            </a:endParaRPr>
          </a:p>
          <a:p>
            <a:pPr marL="596900" lvl="0" indent="-393700" rtl="0">
              <a:lnSpc>
                <a:spcPct val="100000"/>
              </a:lnSpc>
              <a:spcBef>
                <a:spcPts val="0"/>
              </a:spcBef>
              <a:spcAft>
                <a:spcPts val="0"/>
              </a:spcAft>
              <a:buClr>
                <a:srgbClr val="222222"/>
              </a:buClr>
              <a:buSzPts val="2600"/>
              <a:buFont typeface="Calibri"/>
              <a:buAutoNum type="arabicPeriod"/>
            </a:pPr>
            <a:r>
              <a:rPr lang="en-US" sz="2600" dirty="0">
                <a:solidFill>
                  <a:srgbClr val="222222"/>
                </a:solidFill>
              </a:rPr>
              <a:t>Talk to your colleagues about the GVRO, and share our handouts and other </a:t>
            </a:r>
            <a:r>
              <a:rPr lang="en-US" sz="2600" u="sng" dirty="0">
                <a:solidFill>
                  <a:schemeClr val="hlink"/>
                </a:solidFill>
                <a:hlinkClick r:id="rId3"/>
              </a:rPr>
              <a:t>resources</a:t>
            </a:r>
            <a:r>
              <a:rPr lang="en-US" sz="2600" dirty="0">
                <a:solidFill>
                  <a:srgbClr val="222222"/>
                </a:solidFill>
              </a:rPr>
              <a:t> on how a GVRO can be a proactive tool to prevent gun violence (all of which are available online).</a:t>
            </a:r>
            <a:endParaRPr sz="2600" dirty="0">
              <a:solidFill>
                <a:srgbClr val="222222"/>
              </a:solidFill>
            </a:endParaRPr>
          </a:p>
          <a:p>
            <a:pPr marL="596900" lvl="0" indent="-393700" rtl="0">
              <a:lnSpc>
                <a:spcPct val="100000"/>
              </a:lnSpc>
              <a:spcBef>
                <a:spcPts val="0"/>
              </a:spcBef>
              <a:spcAft>
                <a:spcPts val="0"/>
              </a:spcAft>
              <a:buClr>
                <a:srgbClr val="222222"/>
              </a:buClr>
              <a:buSzPts val="2600"/>
              <a:buFont typeface="Calibri"/>
              <a:buAutoNum type="arabicPeriod"/>
            </a:pPr>
            <a:r>
              <a:rPr lang="en-US" sz="2600" dirty="0">
                <a:solidFill>
                  <a:srgbClr val="222222"/>
                </a:solidFill>
              </a:rPr>
              <a:t>Host a workshop or webinar featuring information on the GVRO.</a:t>
            </a:r>
            <a:endParaRPr sz="2600" dirty="0">
              <a:solidFill>
                <a:srgbClr val="222222"/>
              </a:solidFill>
            </a:endParaRPr>
          </a:p>
          <a:p>
            <a:pPr marL="596900" lvl="0" indent="-393700" rtl="0">
              <a:lnSpc>
                <a:spcPct val="100000"/>
              </a:lnSpc>
              <a:spcBef>
                <a:spcPts val="0"/>
              </a:spcBef>
              <a:spcAft>
                <a:spcPts val="0"/>
              </a:spcAft>
              <a:buClr>
                <a:srgbClr val="222222"/>
              </a:buClr>
              <a:buSzPts val="2600"/>
              <a:buFont typeface="Calibri"/>
              <a:buAutoNum type="arabicPeriod"/>
            </a:pPr>
            <a:r>
              <a:rPr lang="en-US" sz="2600" dirty="0">
                <a:solidFill>
                  <a:srgbClr val="222222"/>
                </a:solidFill>
              </a:rPr>
              <a:t>Include a reference to the GVRO law and</a:t>
            </a:r>
            <a:r>
              <a:rPr lang="en-US" sz="2600" dirty="0">
                <a:solidFill>
                  <a:srgbClr val="222222"/>
                </a:solidFill>
                <a:uFill>
                  <a:noFill/>
                </a:uFill>
                <a:hlinkClick r:id="rId4"/>
              </a:rPr>
              <a:t> </a:t>
            </a:r>
            <a:r>
              <a:rPr lang="en-US" sz="2600" u="sng" dirty="0">
                <a:solidFill>
                  <a:srgbClr val="1155CC"/>
                </a:solidFill>
                <a:hlinkClick r:id="rId4"/>
              </a:rPr>
              <a:t>Speakforsafety.org</a:t>
            </a:r>
            <a:r>
              <a:rPr lang="en-US" sz="2600" dirty="0">
                <a:solidFill>
                  <a:srgbClr val="222222"/>
                </a:solidFill>
              </a:rPr>
              <a:t> in your next newsletter, blog post, or other publication.</a:t>
            </a:r>
            <a:endParaRPr sz="2600" dirty="0">
              <a:solidFill>
                <a:srgbClr val="222222"/>
              </a:solidFill>
            </a:endParaRPr>
          </a:p>
          <a:p>
            <a:pPr marL="596900" lvl="0" indent="-393700" rtl="0">
              <a:lnSpc>
                <a:spcPct val="100000"/>
              </a:lnSpc>
              <a:spcBef>
                <a:spcPts val="0"/>
              </a:spcBef>
              <a:spcAft>
                <a:spcPts val="0"/>
              </a:spcAft>
              <a:buClr>
                <a:srgbClr val="222222"/>
              </a:buClr>
              <a:buSzPts val="2600"/>
              <a:buFont typeface="Calibri"/>
              <a:buAutoNum type="arabicPeriod"/>
            </a:pPr>
            <a:r>
              <a:rPr lang="en-US" sz="2600" dirty="0">
                <a:solidFill>
                  <a:srgbClr val="222222"/>
                </a:solidFill>
              </a:rPr>
              <a:t>Invite a Speak for Safety representative to, or use our</a:t>
            </a:r>
            <a:r>
              <a:rPr lang="en-US" sz="2600" dirty="0">
                <a:solidFill>
                  <a:srgbClr val="222222"/>
                </a:solidFill>
                <a:uFill>
                  <a:noFill/>
                </a:uFill>
                <a:hlinkClick r:id="rId3"/>
              </a:rPr>
              <a:t> </a:t>
            </a:r>
            <a:r>
              <a:rPr lang="en-US" sz="2600" u="sng" dirty="0">
                <a:solidFill>
                  <a:srgbClr val="1155CC"/>
                </a:solidFill>
                <a:hlinkClick r:id="rId3"/>
              </a:rPr>
              <a:t>materials</a:t>
            </a:r>
            <a:r>
              <a:rPr lang="en-US" sz="2600" dirty="0">
                <a:solidFill>
                  <a:srgbClr val="222222"/>
                </a:solidFill>
              </a:rPr>
              <a:t> at an event or meeting you plan to host or attend.</a:t>
            </a:r>
            <a:endParaRPr sz="2600" dirty="0">
              <a:solidFill>
                <a:srgbClr val="222222"/>
              </a:solidFill>
            </a:endParaRPr>
          </a:p>
          <a:p>
            <a:pPr marL="596900" lvl="0" indent="-393700" rtl="0">
              <a:lnSpc>
                <a:spcPct val="100000"/>
              </a:lnSpc>
              <a:spcBef>
                <a:spcPts val="0"/>
              </a:spcBef>
              <a:spcAft>
                <a:spcPts val="0"/>
              </a:spcAft>
              <a:buClr>
                <a:srgbClr val="222222"/>
              </a:buClr>
              <a:buSzPts val="2600"/>
              <a:buFont typeface="Calibri"/>
              <a:buAutoNum type="arabicPeriod"/>
            </a:pPr>
            <a:r>
              <a:rPr lang="en-US" sz="2600" dirty="0"/>
              <a:t>Follow our </a:t>
            </a:r>
            <a:r>
              <a:rPr lang="en-US" sz="2600" u="sng" dirty="0">
                <a:solidFill>
                  <a:schemeClr val="hlink"/>
                </a:solidFill>
                <a:hlinkClick r:id="rId5"/>
              </a:rPr>
              <a:t>Twitter account</a:t>
            </a:r>
            <a:r>
              <a:rPr lang="en-US" sz="2600" dirty="0">
                <a:solidFill>
                  <a:srgbClr val="222222"/>
                </a:solidFill>
              </a:rPr>
              <a:t> and “Like” Speak for Safety’s </a:t>
            </a:r>
            <a:r>
              <a:rPr lang="en-US" sz="2600" u="sng" dirty="0">
                <a:solidFill>
                  <a:srgbClr val="1155CC"/>
                </a:solidFill>
                <a:hlinkClick r:id="rId6"/>
              </a:rPr>
              <a:t>Facebook page</a:t>
            </a:r>
            <a:r>
              <a:rPr lang="en-US" sz="2600" dirty="0">
                <a:solidFill>
                  <a:srgbClr val="222222"/>
                </a:solidFill>
              </a:rPr>
              <a:t> to stay up-to-date on news and information on the GVRO which you can share with your network.</a:t>
            </a:r>
            <a:endParaRPr sz="2600" dirty="0">
              <a:solidFill>
                <a:srgbClr val="222222"/>
              </a:solidFill>
            </a:endParaRPr>
          </a:p>
          <a:p>
            <a:pPr marL="596900" lvl="0" indent="-393700" rtl="0">
              <a:lnSpc>
                <a:spcPct val="100000"/>
              </a:lnSpc>
              <a:spcBef>
                <a:spcPts val="0"/>
              </a:spcBef>
              <a:spcAft>
                <a:spcPts val="0"/>
              </a:spcAft>
              <a:buClr>
                <a:srgbClr val="222222"/>
              </a:buClr>
              <a:buSzPts val="2600"/>
              <a:buAutoNum type="arabicPeriod"/>
            </a:pPr>
            <a:r>
              <a:rPr lang="en-US" sz="2600" dirty="0">
                <a:solidFill>
                  <a:srgbClr val="222222"/>
                </a:solidFill>
              </a:rPr>
              <a:t>Other opportunities/ideas? </a:t>
            </a:r>
            <a:r>
              <a:rPr lang="en-US" sz="2600" dirty="0" smtClean="0">
                <a:solidFill>
                  <a:srgbClr val="222222"/>
                </a:solidFill>
              </a:rPr>
              <a:t>Please </a:t>
            </a:r>
            <a:r>
              <a:rPr lang="en-US" sz="2600" dirty="0">
                <a:solidFill>
                  <a:srgbClr val="222222"/>
                </a:solidFill>
              </a:rPr>
              <a:t>e</a:t>
            </a:r>
            <a:r>
              <a:rPr lang="en-US" sz="2600" dirty="0" smtClean="0">
                <a:solidFill>
                  <a:srgbClr val="222222"/>
                </a:solidFill>
              </a:rPr>
              <a:t>mail</a:t>
            </a:r>
            <a:r>
              <a:rPr lang="en-US" sz="2600" dirty="0">
                <a:solidFill>
                  <a:srgbClr val="222222"/>
                </a:solidFill>
              </a:rPr>
              <a:t>: </a:t>
            </a:r>
            <a:r>
              <a:rPr lang="en-US" sz="2600" dirty="0">
                <a:solidFill>
                  <a:srgbClr val="E14609"/>
                </a:solidFill>
              </a:rPr>
              <a:t>speak4safety@gmail.com</a:t>
            </a:r>
            <a:endParaRPr sz="2600" dirty="0">
              <a:solidFill>
                <a:srgbClr val="E14609"/>
              </a:solidFill>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33</a:t>
            </a:fld>
            <a:endParaRPr lang="uk-UA"/>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93"/>
        <p:cNvGrpSpPr/>
        <p:nvPr/>
      </p:nvGrpSpPr>
      <p:grpSpPr>
        <a:xfrm>
          <a:off x="0" y="0"/>
          <a:ext cx="0" cy="0"/>
          <a:chOff x="0" y="0"/>
          <a:chExt cx="0" cy="0"/>
        </a:xfrm>
      </p:grpSpPr>
      <p:sp>
        <p:nvSpPr>
          <p:cNvPr id="294" name="Google Shape;294;p44"/>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Frequently Asked Questions</a:t>
            </a:r>
            <a:endParaRPr sz="4800" b="0" i="1" u="none" strike="noStrike" cap="none">
              <a:solidFill>
                <a:srgbClr val="0A4465"/>
              </a:solidFill>
              <a:latin typeface="Calibri"/>
              <a:ea typeface="Calibri"/>
              <a:cs typeface="Calibri"/>
              <a:sym typeface="Calibri"/>
            </a:endParaRPr>
          </a:p>
        </p:txBody>
      </p:sp>
      <p:sp>
        <p:nvSpPr>
          <p:cNvPr id="295" name="Google Shape;295;p44"/>
          <p:cNvSpPr txBox="1">
            <a:spLocks noGrp="1"/>
          </p:cNvSpPr>
          <p:nvPr>
            <p:ph type="subTitle" idx="4294967295"/>
          </p:nvPr>
        </p:nvSpPr>
        <p:spPr>
          <a:xfrm>
            <a:off x="709950" y="1437550"/>
            <a:ext cx="10772100" cy="4951800"/>
          </a:xfrm>
          <a:prstGeom prst="rect">
            <a:avLst/>
          </a:prstGeom>
          <a:noFill/>
          <a:ln>
            <a:noFill/>
          </a:ln>
        </p:spPr>
        <p:txBody>
          <a:bodyPr spcFirstLastPara="1" wrap="square" lIns="91425" tIns="45700" rIns="91425" bIns="45700" anchor="t" anchorCtr="0">
            <a:noAutofit/>
          </a:bodyPr>
          <a:lstStyle/>
          <a:p>
            <a:pPr marL="0" lvl="0" indent="0">
              <a:lnSpc>
                <a:spcPct val="100000"/>
              </a:lnSpc>
              <a:buNone/>
            </a:pPr>
            <a:r>
              <a:rPr lang="en-US" sz="2600" b="1" dirty="0"/>
              <a:t>Will there be a filing fee or court fee</a:t>
            </a:r>
            <a:r>
              <a:rPr lang="en-US" sz="2600" b="1" dirty="0" smtClean="0"/>
              <a:t>?</a:t>
            </a:r>
          </a:p>
          <a:p>
            <a:pPr indent="-457200">
              <a:lnSpc>
                <a:spcPct val="100000"/>
              </a:lnSpc>
              <a:buFont typeface="Wingdings" charset="2"/>
              <a:buChar char="Ø"/>
            </a:pPr>
            <a:r>
              <a:rPr lang="en-US" sz="2600" dirty="0" smtClean="0"/>
              <a:t>No</a:t>
            </a:r>
            <a:r>
              <a:rPr lang="en-US" sz="2600" dirty="0"/>
              <a:t>. As of 2019, all court and filing fees have been eliminated for petitioning for a gun violence restraining order. This includes any fees associated with having law enforcement serve a GVRO. (See </a:t>
            </a:r>
            <a:r>
              <a:rPr lang="en-US" sz="2600" dirty="0">
                <a:hlinkClick r:id="rId3"/>
              </a:rPr>
              <a:t>SB-1200</a:t>
            </a:r>
            <a:r>
              <a:rPr lang="en-US" sz="2600" dirty="0"/>
              <a:t> for more information.)</a:t>
            </a:r>
            <a:endParaRPr lang="en-US" sz="2600" b="1" dirty="0"/>
          </a:p>
          <a:p>
            <a:pPr marL="0" lvl="0" indent="0">
              <a:lnSpc>
                <a:spcPct val="100000"/>
              </a:lnSpc>
              <a:spcBef>
                <a:spcPts val="1000"/>
              </a:spcBef>
              <a:spcAft>
                <a:spcPts val="0"/>
              </a:spcAft>
              <a:buNone/>
            </a:pPr>
            <a:r>
              <a:rPr lang="en-US" sz="2600" b="1" dirty="0" smtClean="0"/>
              <a:t>What </a:t>
            </a:r>
            <a:r>
              <a:rPr lang="en-US" sz="2600" b="1" dirty="0"/>
              <a:t>if the petitioner doesn’t show up to the court hearing?</a:t>
            </a:r>
            <a:endParaRPr sz="2600" b="1" dirty="0"/>
          </a:p>
          <a:p>
            <a:pPr indent="-457200">
              <a:lnSpc>
                <a:spcPct val="100000"/>
              </a:lnSpc>
              <a:buFont typeface="Wingdings" charset="2"/>
              <a:buChar char="Ø"/>
            </a:pPr>
            <a:r>
              <a:rPr lang="en-US" sz="2600" dirty="0"/>
              <a:t>Then the order will be terminated.</a:t>
            </a:r>
            <a:endParaRPr sz="2600" dirty="0"/>
          </a:p>
          <a:p>
            <a:pPr marL="0" lvl="0" indent="0" rtl="0">
              <a:lnSpc>
                <a:spcPct val="100000"/>
              </a:lnSpc>
              <a:spcBef>
                <a:spcPts val="1000"/>
              </a:spcBef>
              <a:spcAft>
                <a:spcPts val="0"/>
              </a:spcAft>
              <a:buNone/>
            </a:pPr>
            <a:r>
              <a:rPr lang="en-US" sz="2600" b="1" dirty="0" smtClean="0"/>
              <a:t>Can </a:t>
            </a:r>
            <a:r>
              <a:rPr lang="en-US" sz="2600" b="1" dirty="0"/>
              <a:t>the subject of the petition contest a GVRO?</a:t>
            </a:r>
            <a:endParaRPr sz="2600" b="1" dirty="0"/>
          </a:p>
          <a:p>
            <a:pPr indent="-457200">
              <a:lnSpc>
                <a:spcPct val="100000"/>
              </a:lnSpc>
              <a:buFont typeface="Wingdings" charset="2"/>
              <a:buChar char="Ø"/>
            </a:pPr>
            <a:r>
              <a:rPr lang="en-US" sz="2600" dirty="0"/>
              <a:t>If the subject of the petition disagrees with the order, he or she may file a response to the court prior to their court date, or they may attend the court hearing and testify against the order in person or in writing.</a:t>
            </a:r>
            <a:endParaRPr b="1" dirty="0"/>
          </a:p>
          <a:p>
            <a:pPr lvl="0" indent="-457200" rtl="0">
              <a:spcBef>
                <a:spcPts val="1000"/>
              </a:spcBef>
              <a:spcAft>
                <a:spcPts val="0"/>
              </a:spcAft>
              <a:buFont typeface="Wingdings" charset="2"/>
              <a:buChar char="Ø"/>
            </a:pPr>
            <a:endParaRPr b="1" dirty="0"/>
          </a:p>
          <a:p>
            <a:pPr marL="0" lvl="0" indent="0" rtl="0">
              <a:spcBef>
                <a:spcPts val="1000"/>
              </a:spcBef>
              <a:spcAft>
                <a:spcPts val="0"/>
              </a:spcAft>
              <a:buNone/>
            </a:pPr>
            <a:endParaRPr sz="3000" b="1"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34</a:t>
            </a:fld>
            <a:endParaRPr lang="uk-UA"/>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299"/>
        <p:cNvGrpSpPr/>
        <p:nvPr/>
      </p:nvGrpSpPr>
      <p:grpSpPr>
        <a:xfrm>
          <a:off x="0" y="0"/>
          <a:ext cx="0" cy="0"/>
          <a:chOff x="0" y="0"/>
          <a:chExt cx="0" cy="0"/>
        </a:xfrm>
      </p:grpSpPr>
      <p:sp>
        <p:nvSpPr>
          <p:cNvPr id="300" name="Google Shape;300;p45"/>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Frequently Asked Questions</a:t>
            </a:r>
            <a:endParaRPr sz="4800" b="0" i="1" u="none" strike="noStrike" cap="none">
              <a:solidFill>
                <a:srgbClr val="0A4465"/>
              </a:solidFill>
              <a:latin typeface="Calibri"/>
              <a:ea typeface="Calibri"/>
              <a:cs typeface="Calibri"/>
              <a:sym typeface="Calibri"/>
            </a:endParaRPr>
          </a:p>
        </p:txBody>
      </p:sp>
      <p:sp>
        <p:nvSpPr>
          <p:cNvPr id="301" name="Google Shape;301;p45"/>
          <p:cNvSpPr txBox="1">
            <a:spLocks noGrp="1"/>
          </p:cNvSpPr>
          <p:nvPr>
            <p:ph type="subTitle" idx="4294967295"/>
          </p:nvPr>
        </p:nvSpPr>
        <p:spPr>
          <a:xfrm>
            <a:off x="709950" y="1437550"/>
            <a:ext cx="10772100" cy="49518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1000"/>
              </a:spcBef>
              <a:spcAft>
                <a:spcPts val="0"/>
              </a:spcAft>
              <a:buNone/>
            </a:pPr>
            <a:r>
              <a:rPr lang="en-US" sz="2600" b="1" dirty="0"/>
              <a:t>What's the difference between a GVRO and a Domestic Violence Restraining order or DVRO?</a:t>
            </a:r>
            <a:endParaRPr sz="2600" b="1" dirty="0"/>
          </a:p>
          <a:p>
            <a:pPr lvl="0" indent="-457200" rtl="0">
              <a:lnSpc>
                <a:spcPct val="100000"/>
              </a:lnSpc>
              <a:spcBef>
                <a:spcPts val="1000"/>
              </a:spcBef>
              <a:spcAft>
                <a:spcPts val="0"/>
              </a:spcAft>
              <a:buFont typeface="Wingdings" charset="2"/>
              <a:buChar char="Ø"/>
            </a:pPr>
            <a:r>
              <a:rPr lang="en-US" sz="2600" dirty="0"/>
              <a:t>A GVRO only prevents the subject of the order from possessing or obtaining firearms or ammunition, it does not bar contact or require that the subject restrict themselves from being near the petitioner. For personal protection from a spouse, family member, or household member, one can proceed under the Domestic Violence Protection Act for a DVRO. The process of obtaining a DVRO is similar to the GVRO but there are different requirements and documentation needed to obtain an order. Once an order is in place it can last up to 5 years, during which time the subject will not be allowed to own or possess firearms. </a:t>
            </a:r>
            <a:endParaRPr sz="2600" dirty="0"/>
          </a:p>
          <a:p>
            <a:pPr marL="0" lvl="0" indent="0" rtl="0">
              <a:lnSpc>
                <a:spcPct val="100000"/>
              </a:lnSpc>
              <a:spcBef>
                <a:spcPts val="1000"/>
              </a:spcBef>
              <a:spcAft>
                <a:spcPts val="0"/>
              </a:spcAft>
              <a:buNone/>
            </a:pPr>
            <a:r>
              <a:rPr lang="en-US" sz="2600" dirty="0"/>
              <a:t>To learn more go to: </a:t>
            </a:r>
            <a:r>
              <a:rPr lang="en-US" sz="2600" u="sng" dirty="0">
                <a:solidFill>
                  <a:schemeClr val="hlink"/>
                </a:solidFill>
                <a:hlinkClick r:id="rId3"/>
              </a:rPr>
              <a:t>http://www.courts.ca.gov/selfhelp-domesticviolence.htm</a:t>
            </a:r>
            <a:endParaRPr sz="2600" dirty="0"/>
          </a:p>
          <a:p>
            <a:pPr marL="0" lvl="0" indent="0" rtl="0">
              <a:spcBef>
                <a:spcPts val="1000"/>
              </a:spcBef>
              <a:spcAft>
                <a:spcPts val="0"/>
              </a:spcAft>
              <a:buNone/>
            </a:pPr>
            <a:endParaRPr sz="2600" dirty="0"/>
          </a:p>
          <a:p>
            <a:pPr marL="0" lvl="0" indent="0" rtl="0">
              <a:spcBef>
                <a:spcPts val="1000"/>
              </a:spcBef>
              <a:spcAft>
                <a:spcPts val="0"/>
              </a:spcAft>
              <a:buNone/>
            </a:pPr>
            <a:endParaRPr b="1" dirty="0"/>
          </a:p>
          <a:p>
            <a:pPr marL="0" lvl="0" indent="0" rtl="0">
              <a:spcBef>
                <a:spcPts val="1000"/>
              </a:spcBef>
              <a:spcAft>
                <a:spcPts val="0"/>
              </a:spcAft>
              <a:buNone/>
            </a:pPr>
            <a:endParaRPr b="1" dirty="0"/>
          </a:p>
          <a:p>
            <a:pPr marL="0" lvl="0" indent="0" rtl="0">
              <a:spcBef>
                <a:spcPts val="1000"/>
              </a:spcBef>
              <a:spcAft>
                <a:spcPts val="0"/>
              </a:spcAft>
              <a:buNone/>
            </a:pPr>
            <a:endParaRPr sz="3000" b="1"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35</a:t>
            </a:fld>
            <a:endParaRPr lang="uk-UA"/>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305"/>
        <p:cNvGrpSpPr/>
        <p:nvPr/>
      </p:nvGrpSpPr>
      <p:grpSpPr>
        <a:xfrm>
          <a:off x="0" y="0"/>
          <a:ext cx="0" cy="0"/>
          <a:chOff x="0" y="0"/>
          <a:chExt cx="0" cy="0"/>
        </a:xfrm>
      </p:grpSpPr>
      <p:sp>
        <p:nvSpPr>
          <p:cNvPr id="306" name="Google Shape;306;p46"/>
          <p:cNvSpPr txBox="1">
            <a:spLocks noGrp="1"/>
          </p:cNvSpPr>
          <p:nvPr>
            <p:ph type="subTitle" idx="4294967295"/>
          </p:nvPr>
        </p:nvSpPr>
        <p:spPr>
          <a:xfrm>
            <a:off x="1620425" y="273175"/>
            <a:ext cx="8770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Questions?</a:t>
            </a:r>
            <a:endParaRPr sz="4800" i="1" u="none" strike="noStrike" cap="none">
              <a:solidFill>
                <a:srgbClr val="0A4465"/>
              </a:solidFill>
            </a:endParaRPr>
          </a:p>
        </p:txBody>
      </p:sp>
      <p:sp>
        <p:nvSpPr>
          <p:cNvPr id="307" name="Google Shape;307;p46"/>
          <p:cNvSpPr txBox="1">
            <a:spLocks noGrp="1"/>
          </p:cNvSpPr>
          <p:nvPr>
            <p:ph type="subTitle" idx="4294967295"/>
          </p:nvPr>
        </p:nvSpPr>
        <p:spPr>
          <a:xfrm>
            <a:off x="649350" y="2445350"/>
            <a:ext cx="10893300" cy="4932900"/>
          </a:xfrm>
          <a:prstGeom prst="rect">
            <a:avLst/>
          </a:prstGeom>
          <a:noFill/>
          <a:ln>
            <a:noFill/>
          </a:ln>
        </p:spPr>
        <p:txBody>
          <a:bodyPr spcFirstLastPara="1" wrap="square" lIns="91425" tIns="45700" rIns="91425" bIns="45700" anchor="t" anchorCtr="0">
            <a:noAutofit/>
          </a:bodyPr>
          <a:lstStyle/>
          <a:p>
            <a:pPr marL="0" lvl="0" indent="0" algn="ctr" rtl="0">
              <a:spcBef>
                <a:spcPts val="1000"/>
              </a:spcBef>
              <a:spcAft>
                <a:spcPts val="0"/>
              </a:spcAft>
              <a:buNone/>
            </a:pPr>
            <a:r>
              <a:rPr lang="en-US" sz="3600" b="1"/>
              <a:t>Visit </a:t>
            </a:r>
            <a:r>
              <a:rPr lang="en-US" sz="3600" b="1">
                <a:solidFill>
                  <a:srgbClr val="E14609"/>
                </a:solidFill>
              </a:rPr>
              <a:t>SpeakforSafety.org </a:t>
            </a:r>
            <a:r>
              <a:rPr lang="en-US" sz="3600" b="1">
                <a:solidFill>
                  <a:srgbClr val="000000"/>
                </a:solidFill>
              </a:rPr>
              <a:t>or email </a:t>
            </a:r>
            <a:r>
              <a:rPr lang="en-US" sz="3600" b="1">
                <a:solidFill>
                  <a:srgbClr val="E14609"/>
                </a:solidFill>
              </a:rPr>
              <a:t>speak4safety@gmail.com</a:t>
            </a:r>
            <a:endParaRPr sz="3600" b="1">
              <a:solidFill>
                <a:srgbClr val="E14609"/>
              </a:solidFill>
            </a:endParaRPr>
          </a:p>
        </p:txBody>
      </p:sp>
      <p:pic>
        <p:nvPicPr>
          <p:cNvPr id="308" name="Google Shape;308;p46"/>
          <p:cNvPicPr preferRelativeResize="0"/>
          <p:nvPr/>
        </p:nvPicPr>
        <p:blipFill>
          <a:blip r:embed="rId3">
            <a:alphaModFix/>
          </a:blip>
          <a:stretch>
            <a:fillRect/>
          </a:stretch>
        </p:blipFill>
        <p:spPr>
          <a:xfrm>
            <a:off x="2501027" y="2620550"/>
            <a:ext cx="7189924" cy="4237449"/>
          </a:xfrm>
          <a:prstGeom prst="rect">
            <a:avLst/>
          </a:prstGeom>
          <a:noFill/>
          <a:ln>
            <a:noFill/>
          </a:ln>
        </p:spPr>
      </p:pic>
      <p:sp>
        <p:nvSpPr>
          <p:cNvPr id="309" name="Google Shape;309;p46"/>
          <p:cNvSpPr txBox="1"/>
          <p:nvPr/>
        </p:nvSpPr>
        <p:spPr>
          <a:xfrm>
            <a:off x="2501075" y="1294925"/>
            <a:ext cx="7189800" cy="125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a:latin typeface="Calibri"/>
                <a:ea typeface="Calibri"/>
                <a:cs typeface="Calibri"/>
                <a:sym typeface="Calibri"/>
              </a:rPr>
              <a:t>Visit </a:t>
            </a:r>
            <a:r>
              <a:rPr lang="en-US" sz="3600" b="1">
                <a:solidFill>
                  <a:srgbClr val="E14609"/>
                </a:solidFill>
                <a:latin typeface="Calibri"/>
                <a:ea typeface="Calibri"/>
                <a:cs typeface="Calibri"/>
                <a:sym typeface="Calibri"/>
              </a:rPr>
              <a:t>Speakforsafety.org</a:t>
            </a:r>
            <a:r>
              <a:rPr lang="en-US" sz="3600" b="1">
                <a:latin typeface="Calibri"/>
                <a:ea typeface="Calibri"/>
                <a:cs typeface="Calibri"/>
                <a:sym typeface="Calibri"/>
              </a:rPr>
              <a:t> or email </a:t>
            </a:r>
            <a:r>
              <a:rPr lang="en-US" sz="3600" b="1">
                <a:solidFill>
                  <a:srgbClr val="E14609"/>
                </a:solidFill>
                <a:latin typeface="Calibri"/>
                <a:ea typeface="Calibri"/>
                <a:cs typeface="Calibri"/>
                <a:sym typeface="Calibri"/>
              </a:rPr>
              <a:t>Speak4safety@gmail.com</a:t>
            </a:r>
            <a:endParaRPr sz="3600" b="1">
              <a:solidFill>
                <a:srgbClr val="E14609"/>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36</a:t>
            </a:fld>
            <a:endParaRPr lang="uk-UA"/>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313"/>
        <p:cNvGrpSpPr/>
        <p:nvPr/>
      </p:nvGrpSpPr>
      <p:grpSpPr>
        <a:xfrm>
          <a:off x="0" y="0"/>
          <a:ext cx="0" cy="0"/>
          <a:chOff x="0" y="0"/>
          <a:chExt cx="0" cy="0"/>
        </a:xfrm>
      </p:grpSpPr>
      <p:sp>
        <p:nvSpPr>
          <p:cNvPr id="314" name="Google Shape;314;p47"/>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Blank Slide for Additional Information</a:t>
            </a:r>
            <a:endParaRPr sz="4800" b="0" i="1" u="none" strike="noStrike" cap="none">
              <a:solidFill>
                <a:srgbClr val="0A4465"/>
              </a:solidFill>
              <a:latin typeface="Calibri"/>
              <a:ea typeface="Calibri"/>
              <a:cs typeface="Calibri"/>
              <a:sym typeface="Calibri"/>
            </a:endParaRPr>
          </a:p>
        </p:txBody>
      </p:sp>
      <p:sp>
        <p:nvSpPr>
          <p:cNvPr id="315" name="Google Shape;315;p47"/>
          <p:cNvSpPr txBox="1">
            <a:spLocks noGrp="1"/>
          </p:cNvSpPr>
          <p:nvPr>
            <p:ph type="subTitle" idx="4294967295"/>
          </p:nvPr>
        </p:nvSpPr>
        <p:spPr>
          <a:xfrm>
            <a:off x="709950" y="1437550"/>
            <a:ext cx="10772100" cy="4951800"/>
          </a:xfrm>
          <a:prstGeom prst="rect">
            <a:avLst/>
          </a:prstGeom>
          <a:noFill/>
          <a:ln>
            <a:noFill/>
          </a:ln>
        </p:spPr>
        <p:txBody>
          <a:bodyPr spcFirstLastPara="1" wrap="square" lIns="91425" tIns="45700" rIns="91425" bIns="45700" anchor="t" anchorCtr="0">
            <a:noAutofit/>
          </a:bodyPr>
          <a:lstStyle/>
          <a:p>
            <a:pPr marL="0" lvl="0" indent="0" rtl="0">
              <a:spcBef>
                <a:spcPts val="1000"/>
              </a:spcBef>
              <a:spcAft>
                <a:spcPts val="0"/>
              </a:spcAft>
              <a:buNone/>
            </a:pPr>
            <a:r>
              <a:rPr lang="en-US"/>
              <a:t>Insert text...</a:t>
            </a:r>
            <a:endParaRPr b="1"/>
          </a:p>
          <a:p>
            <a:pPr marL="0" lvl="0" indent="0" rtl="0">
              <a:spcBef>
                <a:spcPts val="1000"/>
              </a:spcBef>
              <a:spcAft>
                <a:spcPts val="0"/>
              </a:spcAft>
              <a:buNone/>
            </a:pPr>
            <a:endParaRPr sz="3000" b="1"/>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37</a:t>
            </a:fld>
            <a:endParaRPr lang="uk-UA"/>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319"/>
        <p:cNvGrpSpPr/>
        <p:nvPr/>
      </p:nvGrpSpPr>
      <p:grpSpPr>
        <a:xfrm>
          <a:off x="0" y="0"/>
          <a:ext cx="0" cy="0"/>
          <a:chOff x="0" y="0"/>
          <a:chExt cx="0" cy="0"/>
        </a:xfrm>
      </p:grpSpPr>
      <p:sp>
        <p:nvSpPr>
          <p:cNvPr id="320" name="Google Shape;320;p48"/>
          <p:cNvSpPr txBox="1">
            <a:spLocks noGrp="1"/>
          </p:cNvSpPr>
          <p:nvPr>
            <p:ph type="subTitle" idx="4294967295"/>
          </p:nvPr>
        </p:nvSpPr>
        <p:spPr>
          <a:xfrm>
            <a:off x="984450" y="34105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Blank Slide for Additional Information</a:t>
            </a:r>
            <a:endParaRPr sz="4800" b="0" i="1" u="none" strike="noStrike" cap="none">
              <a:solidFill>
                <a:srgbClr val="0A4465"/>
              </a:solidFill>
              <a:latin typeface="Calibri"/>
              <a:ea typeface="Calibri"/>
              <a:cs typeface="Calibri"/>
              <a:sym typeface="Calibri"/>
            </a:endParaRPr>
          </a:p>
        </p:txBody>
      </p:sp>
      <p:sp>
        <p:nvSpPr>
          <p:cNvPr id="321" name="Google Shape;321;p48"/>
          <p:cNvSpPr txBox="1">
            <a:spLocks noGrp="1"/>
          </p:cNvSpPr>
          <p:nvPr>
            <p:ph type="subTitle" idx="4294967295"/>
          </p:nvPr>
        </p:nvSpPr>
        <p:spPr>
          <a:xfrm>
            <a:off x="709950" y="1437550"/>
            <a:ext cx="10772100" cy="4951800"/>
          </a:xfrm>
          <a:prstGeom prst="rect">
            <a:avLst/>
          </a:prstGeom>
          <a:noFill/>
          <a:ln>
            <a:noFill/>
          </a:ln>
        </p:spPr>
        <p:txBody>
          <a:bodyPr spcFirstLastPara="1" wrap="square" lIns="91425" tIns="45700" rIns="91425" bIns="45700" anchor="t" anchorCtr="0">
            <a:noAutofit/>
          </a:bodyPr>
          <a:lstStyle/>
          <a:p>
            <a:pPr marL="0" lvl="0" indent="0" rtl="0">
              <a:spcBef>
                <a:spcPts val="1000"/>
              </a:spcBef>
              <a:spcAft>
                <a:spcPts val="0"/>
              </a:spcAft>
              <a:buNone/>
            </a:pPr>
            <a:r>
              <a:rPr lang="en-US"/>
              <a:t>Insert text...</a:t>
            </a:r>
            <a:endParaRPr b="1"/>
          </a:p>
          <a:p>
            <a:pPr marL="0" lvl="0" indent="0" rtl="0">
              <a:spcBef>
                <a:spcPts val="1000"/>
              </a:spcBef>
              <a:spcAft>
                <a:spcPts val="0"/>
              </a:spcAft>
              <a:buNone/>
            </a:pPr>
            <a:endParaRPr sz="3000" b="1"/>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38</a:t>
            </a:fld>
            <a:endParaRPr lang="uk-UA"/>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325"/>
        <p:cNvGrpSpPr/>
        <p:nvPr/>
      </p:nvGrpSpPr>
      <p:grpSpPr>
        <a:xfrm>
          <a:off x="0" y="0"/>
          <a:ext cx="0" cy="0"/>
          <a:chOff x="0" y="0"/>
          <a:chExt cx="0" cy="0"/>
        </a:xfrm>
      </p:grpSpPr>
      <p:sp>
        <p:nvSpPr>
          <p:cNvPr id="326" name="Google Shape;326;p49"/>
          <p:cNvSpPr txBox="1">
            <a:spLocks noGrp="1"/>
          </p:cNvSpPr>
          <p:nvPr>
            <p:ph type="subTitle" idx="4294967295"/>
          </p:nvPr>
        </p:nvSpPr>
        <p:spPr>
          <a:xfrm>
            <a:off x="984450" y="0"/>
            <a:ext cx="102231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Optional: Video with San Diego City Attorney Mara Elliott</a:t>
            </a:r>
            <a:endParaRPr sz="4800" b="0" i="1" u="none" strike="noStrike" cap="none">
              <a:solidFill>
                <a:srgbClr val="0A4465"/>
              </a:solidFill>
              <a:latin typeface="Calibri"/>
              <a:ea typeface="Calibri"/>
              <a:cs typeface="Calibri"/>
              <a:sym typeface="Calibri"/>
            </a:endParaRPr>
          </a:p>
        </p:txBody>
      </p:sp>
      <p:pic>
        <p:nvPicPr>
          <p:cNvPr id="327" name="Google Shape;327;p49" descr="The San Diego City Attorney's Office has obtained over 25 gun violence restraining orders since their program began, removing over 100 guns from people at risk of committing violence.&#10;&#10;To learn more about gun violence restraining orders visit speakforsafety.org" title="How Gun Violence Restraining Orders Can Help Keep Communities Safe">
            <a:hlinkClick r:id="rId3"/>
          </p:cNvPr>
          <p:cNvPicPr preferRelativeResize="0"/>
          <p:nvPr/>
        </p:nvPicPr>
        <p:blipFill>
          <a:blip r:embed="rId4">
            <a:alphaModFix/>
          </a:blip>
          <a:stretch>
            <a:fillRect/>
          </a:stretch>
        </p:blipFill>
        <p:spPr>
          <a:xfrm>
            <a:off x="2724600" y="1672500"/>
            <a:ext cx="6742800" cy="5057100"/>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39</a:t>
            </a:fld>
            <a:endParaRPr lang="uk-U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110"/>
        <p:cNvGrpSpPr/>
        <p:nvPr/>
      </p:nvGrpSpPr>
      <p:grpSpPr>
        <a:xfrm>
          <a:off x="0" y="0"/>
          <a:ext cx="0" cy="0"/>
          <a:chOff x="0" y="0"/>
          <a:chExt cx="0" cy="0"/>
        </a:xfrm>
      </p:grpSpPr>
      <p:sp>
        <p:nvSpPr>
          <p:cNvPr id="111" name="Google Shape;111;p16"/>
          <p:cNvSpPr txBox="1">
            <a:spLocks noGrp="1"/>
          </p:cNvSpPr>
          <p:nvPr>
            <p:ph type="subTitle" idx="4294967295"/>
          </p:nvPr>
        </p:nvSpPr>
        <p:spPr>
          <a:xfrm>
            <a:off x="1710900" y="263675"/>
            <a:ext cx="8770200" cy="1096500"/>
          </a:xfrm>
          <a:prstGeom prst="rect">
            <a:avLst/>
          </a:prstGeom>
          <a:noFill/>
          <a:ln>
            <a:noFill/>
          </a:ln>
        </p:spPr>
        <p:txBody>
          <a:bodyPr spcFirstLastPara="1" wrap="square" lIns="91425" tIns="45700" rIns="91425" bIns="45700" anchor="t" anchorCtr="0">
            <a:noAutofit/>
          </a:bodyPr>
          <a:lstStyle/>
          <a:p>
            <a:pPr marL="0" lvl="0" indent="0" algn="ctr" rtl="0">
              <a:spcBef>
                <a:spcPts val="1000"/>
              </a:spcBef>
              <a:spcAft>
                <a:spcPts val="0"/>
              </a:spcAft>
              <a:buClr>
                <a:schemeClr val="dk1"/>
              </a:buClr>
              <a:buSzPts val="1100"/>
              <a:buFont typeface="Arial"/>
              <a:buNone/>
            </a:pPr>
            <a:r>
              <a:rPr lang="en-US" sz="4800" i="1">
                <a:solidFill>
                  <a:srgbClr val="0A4465"/>
                </a:solidFill>
              </a:rPr>
              <a:t>How does a GVRO help people in crisis stay safe?</a:t>
            </a:r>
            <a:endParaRPr sz="4800" b="0" i="1" u="none" strike="noStrike" cap="none">
              <a:solidFill>
                <a:srgbClr val="0A4465"/>
              </a:solidFill>
              <a:latin typeface="Calibri"/>
              <a:ea typeface="Calibri"/>
              <a:cs typeface="Calibri"/>
              <a:sym typeface="Calibri"/>
            </a:endParaRPr>
          </a:p>
        </p:txBody>
      </p:sp>
      <p:sp>
        <p:nvSpPr>
          <p:cNvPr id="112" name="Google Shape;112;p16"/>
          <p:cNvSpPr txBox="1">
            <a:spLocks noGrp="1"/>
          </p:cNvSpPr>
          <p:nvPr>
            <p:ph type="subTitle" idx="4294967295"/>
          </p:nvPr>
        </p:nvSpPr>
        <p:spPr>
          <a:xfrm>
            <a:off x="649350" y="2034375"/>
            <a:ext cx="10956300" cy="4689900"/>
          </a:xfrm>
          <a:prstGeom prst="rect">
            <a:avLst/>
          </a:prstGeom>
          <a:noFill/>
          <a:ln>
            <a:noFill/>
          </a:ln>
        </p:spPr>
        <p:txBody>
          <a:bodyPr spcFirstLastPara="1" wrap="square" lIns="91425" tIns="45700" rIns="91425" bIns="45700" anchor="t" anchorCtr="0">
            <a:noAutofit/>
          </a:bodyPr>
          <a:lstStyle/>
          <a:p>
            <a:pPr marL="0" indent="0">
              <a:lnSpc>
                <a:spcPct val="100000"/>
              </a:lnSpc>
              <a:buSzPts val="1100"/>
              <a:buNone/>
            </a:pPr>
            <a:r>
              <a:rPr lang="en-US" sz="3200" dirty="0"/>
              <a:t>The GVRO is a civil procedure, not a criminal one. The goal is to ensure </a:t>
            </a:r>
            <a:r>
              <a:rPr lang="en-US" sz="3200" dirty="0" smtClean="0"/>
              <a:t>the safety </a:t>
            </a:r>
            <a:r>
              <a:rPr lang="en-US" sz="3200" dirty="0"/>
              <a:t>of </a:t>
            </a:r>
            <a:r>
              <a:rPr lang="en-US" sz="3200" dirty="0" smtClean="0"/>
              <a:t>the restrained </a:t>
            </a:r>
            <a:r>
              <a:rPr lang="en-US" sz="3200" dirty="0"/>
              <a:t>individual and those around </a:t>
            </a:r>
            <a:r>
              <a:rPr lang="en-US" sz="3200" dirty="0" smtClean="0"/>
              <a:t>them b</a:t>
            </a:r>
            <a:r>
              <a:rPr lang="en-US" sz="3300" dirty="0" smtClean="0"/>
              <a:t>y restricting their access to firearms. </a:t>
            </a:r>
            <a:r>
              <a:rPr lang="en-US" sz="3300" dirty="0"/>
              <a:t>This creates safer circumstances for the individual to seek treatment, stabilize their behavior, or access resources to address the underlying causes of their dangerous behaviors. Orders can last from </a:t>
            </a:r>
            <a:r>
              <a:rPr lang="en-US" sz="3300" b="1" dirty="0">
                <a:solidFill>
                  <a:srgbClr val="E24609"/>
                </a:solidFill>
              </a:rPr>
              <a:t>21 </a:t>
            </a:r>
            <a:r>
              <a:rPr lang="en-US" sz="3300" b="1" dirty="0" smtClean="0">
                <a:solidFill>
                  <a:srgbClr val="E24609"/>
                </a:solidFill>
              </a:rPr>
              <a:t>days</a:t>
            </a:r>
            <a:r>
              <a:rPr lang="en-US" sz="3300" dirty="0" smtClean="0">
                <a:solidFill>
                  <a:srgbClr val="E24609"/>
                </a:solidFill>
              </a:rPr>
              <a:t> </a:t>
            </a:r>
            <a:r>
              <a:rPr lang="en-US" sz="3300" dirty="0"/>
              <a:t>(for emergency </a:t>
            </a:r>
            <a:r>
              <a:rPr lang="en-US" sz="3300" dirty="0" smtClean="0"/>
              <a:t>&amp; temporary </a:t>
            </a:r>
            <a:r>
              <a:rPr lang="en-US" sz="3300" dirty="0"/>
              <a:t>orders) </a:t>
            </a:r>
            <a:r>
              <a:rPr lang="en-US" sz="3300" dirty="0" smtClean="0"/>
              <a:t>and can be extended to a </a:t>
            </a:r>
            <a:r>
              <a:rPr lang="en-US" sz="3300" b="1" dirty="0">
                <a:solidFill>
                  <a:srgbClr val="E24609"/>
                </a:solidFill>
              </a:rPr>
              <a:t>one-year renewable period</a:t>
            </a:r>
            <a:r>
              <a:rPr lang="en-US" sz="3300" dirty="0"/>
              <a:t> after a court hearing is held</a:t>
            </a:r>
            <a:r>
              <a:rPr lang="en-US" sz="3300" dirty="0" smtClean="0"/>
              <a:t>.</a:t>
            </a:r>
            <a:endParaRPr sz="3300"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a:t>
            </a:fld>
            <a:endParaRPr lang="uk-UA"/>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331"/>
        <p:cNvGrpSpPr/>
        <p:nvPr/>
      </p:nvGrpSpPr>
      <p:grpSpPr>
        <a:xfrm>
          <a:off x="0" y="0"/>
          <a:ext cx="0" cy="0"/>
          <a:chOff x="0" y="0"/>
          <a:chExt cx="0" cy="0"/>
        </a:xfrm>
      </p:grpSpPr>
      <p:sp>
        <p:nvSpPr>
          <p:cNvPr id="332" name="Google Shape;332;p50"/>
          <p:cNvSpPr txBox="1">
            <a:spLocks noGrp="1"/>
          </p:cNvSpPr>
          <p:nvPr>
            <p:ph type="subTitle" idx="4294967295"/>
          </p:nvPr>
        </p:nvSpPr>
        <p:spPr>
          <a:xfrm>
            <a:off x="1710900" y="2412300"/>
            <a:ext cx="8770200" cy="2033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9600">
                <a:solidFill>
                  <a:srgbClr val="0A4465"/>
                </a:solidFill>
              </a:rPr>
              <a:t>Thank You!</a:t>
            </a:r>
            <a:endParaRPr sz="9600" u="none" strike="noStrike" cap="none">
              <a:solidFill>
                <a:srgbClr val="0A4465"/>
              </a:solidFill>
            </a:endParaRPr>
          </a:p>
        </p:txBody>
      </p:sp>
      <p:pic>
        <p:nvPicPr>
          <p:cNvPr id="333" name="Google Shape;333;p50"/>
          <p:cNvPicPr preferRelativeResize="0"/>
          <p:nvPr/>
        </p:nvPicPr>
        <p:blipFill>
          <a:blip r:embed="rId3">
            <a:alphaModFix/>
          </a:blip>
          <a:stretch>
            <a:fillRect/>
          </a:stretch>
        </p:blipFill>
        <p:spPr>
          <a:xfrm>
            <a:off x="9886301" y="5402950"/>
            <a:ext cx="2001074" cy="1290200"/>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40</a:t>
            </a:fld>
            <a:endParaRPr lang="uk-U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00" scaled="0"/>
        </a:gradFill>
        <a:effectLst/>
      </p:bgPr>
    </p:bg>
    <p:spTree>
      <p:nvGrpSpPr>
        <p:cNvPr id="1" name="Shape 116"/>
        <p:cNvGrpSpPr/>
        <p:nvPr/>
      </p:nvGrpSpPr>
      <p:grpSpPr>
        <a:xfrm>
          <a:off x="0" y="0"/>
          <a:ext cx="0" cy="0"/>
          <a:chOff x="0" y="0"/>
          <a:chExt cx="0" cy="0"/>
        </a:xfrm>
      </p:grpSpPr>
      <p:sp>
        <p:nvSpPr>
          <p:cNvPr id="117" name="Google Shape;117;p17"/>
          <p:cNvSpPr txBox="1">
            <a:spLocks noGrp="1"/>
          </p:cNvSpPr>
          <p:nvPr>
            <p:ph type="subTitle" idx="4294967295"/>
          </p:nvPr>
        </p:nvSpPr>
        <p:spPr>
          <a:xfrm>
            <a:off x="1710900" y="341050"/>
            <a:ext cx="8770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History of the GVRO in California</a:t>
            </a:r>
            <a:endParaRPr sz="4800" b="0" i="1" u="none" strike="noStrike" cap="none">
              <a:solidFill>
                <a:srgbClr val="0A4465"/>
              </a:solidFill>
              <a:latin typeface="Calibri"/>
              <a:ea typeface="Calibri"/>
              <a:cs typeface="Calibri"/>
              <a:sym typeface="Calibri"/>
            </a:endParaRPr>
          </a:p>
        </p:txBody>
      </p:sp>
      <p:sp>
        <p:nvSpPr>
          <p:cNvPr id="118" name="Google Shape;118;p17"/>
          <p:cNvSpPr txBox="1">
            <a:spLocks noGrp="1"/>
          </p:cNvSpPr>
          <p:nvPr>
            <p:ph type="subTitle" idx="4294967295"/>
          </p:nvPr>
        </p:nvSpPr>
        <p:spPr>
          <a:xfrm>
            <a:off x="649350" y="1993075"/>
            <a:ext cx="10893300" cy="469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chemeClr val="dk1"/>
              </a:buClr>
              <a:buSzPts val="3600"/>
              <a:buFont typeface="Arial"/>
              <a:buNone/>
            </a:pPr>
            <a:r>
              <a:rPr lang="en-US" sz="3500" dirty="0"/>
              <a:t>California’s GVRO law was established after the tragic 2014 shooting in Isla Vista, when friends and family had feared the shooter was dangerous before the shooting occurred, but law enforcement was unable to remove guns from his possession. In the wake of the shooting the </a:t>
            </a:r>
            <a:r>
              <a:rPr lang="en-US" sz="3500" dirty="0">
                <a:solidFill>
                  <a:srgbClr val="000000"/>
                </a:solidFill>
              </a:rPr>
              <a:t>2014 GVRO bill</a:t>
            </a:r>
            <a:r>
              <a:rPr lang="en-US" sz="3500" dirty="0"/>
              <a:t> was passed thanks to hard work from many stakeholders and legislators across California.</a:t>
            </a:r>
            <a:endParaRPr sz="3500" b="0" u="none" strike="noStrike" cap="none" dirty="0">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5</a:t>
            </a:fld>
            <a:endParaRPr lang="uk-U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122"/>
        <p:cNvGrpSpPr/>
        <p:nvPr/>
      </p:nvGrpSpPr>
      <p:grpSpPr>
        <a:xfrm>
          <a:off x="0" y="0"/>
          <a:ext cx="0" cy="0"/>
          <a:chOff x="0" y="0"/>
          <a:chExt cx="0" cy="0"/>
        </a:xfrm>
      </p:grpSpPr>
      <p:sp>
        <p:nvSpPr>
          <p:cNvPr id="123" name="Google Shape;123;p18"/>
          <p:cNvSpPr txBox="1">
            <a:spLocks noGrp="1"/>
          </p:cNvSpPr>
          <p:nvPr>
            <p:ph type="subTitle" idx="4294967295"/>
          </p:nvPr>
        </p:nvSpPr>
        <p:spPr>
          <a:xfrm>
            <a:off x="1710900" y="352350"/>
            <a:ext cx="8770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2014 Isla Vista Shooting</a:t>
            </a:r>
            <a:endParaRPr sz="4800" b="0" i="1" u="none" strike="noStrike" cap="none">
              <a:solidFill>
                <a:srgbClr val="0A4465"/>
              </a:solidFill>
              <a:latin typeface="Calibri"/>
              <a:ea typeface="Calibri"/>
              <a:cs typeface="Calibri"/>
              <a:sym typeface="Calibri"/>
            </a:endParaRPr>
          </a:p>
        </p:txBody>
      </p:sp>
      <p:sp>
        <p:nvSpPr>
          <p:cNvPr id="124" name="Google Shape;124;p18"/>
          <p:cNvSpPr txBox="1">
            <a:spLocks noGrp="1"/>
          </p:cNvSpPr>
          <p:nvPr>
            <p:ph type="subTitle" idx="4294967295"/>
          </p:nvPr>
        </p:nvSpPr>
        <p:spPr>
          <a:xfrm>
            <a:off x="649350" y="1758025"/>
            <a:ext cx="10893300" cy="493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chemeClr val="dk1"/>
              </a:buClr>
              <a:buSzPts val="1100"/>
              <a:buFont typeface="Arial"/>
              <a:buNone/>
            </a:pPr>
            <a:r>
              <a:rPr lang="en-US" sz="3000" b="1" dirty="0"/>
              <a:t>Isla Vista, CA - May 23rd, 2014</a:t>
            </a:r>
            <a:endParaRPr sz="3000" b="1" dirty="0"/>
          </a:p>
          <a:p>
            <a:pPr marL="457200" lvl="0" indent="-406400" rtl="0">
              <a:lnSpc>
                <a:spcPct val="100000"/>
              </a:lnSpc>
              <a:spcBef>
                <a:spcPts val="1000"/>
              </a:spcBef>
              <a:spcAft>
                <a:spcPts val="0"/>
              </a:spcAft>
              <a:buSzPts val="2800"/>
              <a:buChar char="•"/>
            </a:pPr>
            <a:r>
              <a:rPr lang="en-US" sz="3000" dirty="0" smtClean="0"/>
              <a:t>A month </a:t>
            </a:r>
            <a:r>
              <a:rPr lang="en-US" sz="3000" dirty="0"/>
              <a:t>prior to the rampage, Rodger’s mother, alarmed at some “bizarre” videos Rodger had posted on YouTube, contacted Rodger’s therapist. The therapist called a mental health crisis service and they referred the matter to police</a:t>
            </a:r>
            <a:r>
              <a:rPr lang="en-US" sz="3000" dirty="0" smtClean="0"/>
              <a:t>.</a:t>
            </a:r>
          </a:p>
          <a:p>
            <a:pPr lvl="0">
              <a:lnSpc>
                <a:spcPct val="100000"/>
              </a:lnSpc>
            </a:pPr>
            <a:r>
              <a:rPr lang="en-US" sz="3000" b="1" dirty="0"/>
              <a:t>7 killed </a:t>
            </a:r>
            <a:r>
              <a:rPr lang="en-US" sz="3000" dirty="0"/>
              <a:t>(including perpetrator) and </a:t>
            </a:r>
            <a:r>
              <a:rPr lang="en-US" sz="3000" b="1" dirty="0"/>
              <a:t>14 people injured.</a:t>
            </a:r>
            <a:endParaRPr sz="3000" b="1" dirty="0"/>
          </a:p>
          <a:p>
            <a:pPr marL="457200" lvl="0" indent="-406400" rtl="0">
              <a:lnSpc>
                <a:spcPct val="100000"/>
              </a:lnSpc>
              <a:spcBef>
                <a:spcPts val="1000"/>
              </a:spcBef>
              <a:spcAft>
                <a:spcPts val="0"/>
              </a:spcAft>
              <a:buSzPts val="2800"/>
              <a:buChar char="•"/>
            </a:pPr>
            <a:r>
              <a:rPr lang="en-US" sz="3000" b="1" dirty="0"/>
              <a:t>No legal intervention available:</a:t>
            </a:r>
            <a:r>
              <a:rPr lang="en-US" sz="3000" dirty="0"/>
              <a:t> On April 30, 2014, police officers arrived at Elliot Rodger’s residence to conduct a welfare check but felt they did not have a legal basis to intervene.</a:t>
            </a:r>
            <a:endParaRPr sz="3000" b="1"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6</a:t>
            </a:fld>
            <a:endParaRPr lang="uk-U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128"/>
        <p:cNvGrpSpPr/>
        <p:nvPr/>
      </p:nvGrpSpPr>
      <p:grpSpPr>
        <a:xfrm>
          <a:off x="0" y="0"/>
          <a:ext cx="0" cy="0"/>
          <a:chOff x="0" y="0"/>
          <a:chExt cx="0" cy="0"/>
        </a:xfrm>
      </p:grpSpPr>
      <p:sp>
        <p:nvSpPr>
          <p:cNvPr id="129" name="Google Shape;129;p19"/>
          <p:cNvSpPr txBox="1">
            <a:spLocks noGrp="1"/>
          </p:cNvSpPr>
          <p:nvPr>
            <p:ph type="subTitle" idx="4294967295"/>
          </p:nvPr>
        </p:nvSpPr>
        <p:spPr>
          <a:xfrm>
            <a:off x="667500" y="341050"/>
            <a:ext cx="108570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AB 1014: Gun Violence Restraining Orders</a:t>
            </a:r>
            <a:endParaRPr sz="1300" b="1">
              <a:solidFill>
                <a:srgbClr val="333333"/>
              </a:solidFill>
              <a:latin typeface="Verdana"/>
              <a:ea typeface="Verdana"/>
              <a:cs typeface="Verdana"/>
              <a:sym typeface="Verdana"/>
            </a:endParaRPr>
          </a:p>
          <a:p>
            <a:pPr marL="0" marR="0" lvl="0" indent="0" algn="ctr" rtl="0">
              <a:lnSpc>
                <a:spcPct val="90000"/>
              </a:lnSpc>
              <a:spcBef>
                <a:spcPts val="1000"/>
              </a:spcBef>
              <a:spcAft>
                <a:spcPts val="0"/>
              </a:spcAft>
              <a:buClr>
                <a:schemeClr val="dk1"/>
              </a:buClr>
              <a:buSzPts val="3600"/>
              <a:buFont typeface="Arial"/>
              <a:buNone/>
            </a:pPr>
            <a:endParaRPr sz="4800" i="1">
              <a:solidFill>
                <a:srgbClr val="0A4465"/>
              </a:solidFill>
            </a:endParaRPr>
          </a:p>
        </p:txBody>
      </p:sp>
      <p:sp>
        <p:nvSpPr>
          <p:cNvPr id="130" name="Google Shape;130;p19"/>
          <p:cNvSpPr txBox="1">
            <a:spLocks noGrp="1"/>
          </p:cNvSpPr>
          <p:nvPr>
            <p:ph type="subTitle" idx="4294967295"/>
          </p:nvPr>
        </p:nvSpPr>
        <p:spPr>
          <a:xfrm>
            <a:off x="5976675" y="1519325"/>
            <a:ext cx="5437200" cy="51336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sz="3000" dirty="0"/>
              <a:t>Assemblywoman Nancy Skinner makes push for GVRO Bill AB 1014 on May 28th, 2014. After amendments and approval by CA Assembly and Senate, AB 1014 is presented to Governor Brown September 10th and signed September 30th, 2014 (the last day for Governor to sign or veto). Bill goes into effect January 2016.</a:t>
            </a:r>
            <a:endParaRPr sz="3000" dirty="0"/>
          </a:p>
        </p:txBody>
      </p:sp>
      <p:pic>
        <p:nvPicPr>
          <p:cNvPr id="131" name="Google Shape;131;p19"/>
          <p:cNvPicPr preferRelativeResize="0"/>
          <p:nvPr/>
        </p:nvPicPr>
        <p:blipFill>
          <a:blip r:embed="rId3">
            <a:alphaModFix/>
          </a:blip>
          <a:stretch>
            <a:fillRect/>
          </a:stretch>
        </p:blipFill>
        <p:spPr>
          <a:xfrm>
            <a:off x="1379549" y="1664325"/>
            <a:ext cx="3631574" cy="4843601"/>
          </a:xfrm>
          <a:prstGeom prst="rect">
            <a:avLst/>
          </a:prstGeom>
          <a:noFill/>
          <a:ln>
            <a:noFill/>
          </a:ln>
          <a:effectLst>
            <a:outerShdw blurRad="57150" dist="19050" dir="5400000" algn="bl" rotWithShape="0">
              <a:srgbClr val="000000">
                <a:alpha val="50000"/>
              </a:srgbClr>
            </a:outerShdw>
          </a:effectLst>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7</a:t>
            </a:fld>
            <a:endParaRPr lang="uk-U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135"/>
        <p:cNvGrpSpPr/>
        <p:nvPr/>
      </p:nvGrpSpPr>
      <p:grpSpPr>
        <a:xfrm>
          <a:off x="0" y="0"/>
          <a:ext cx="0" cy="0"/>
          <a:chOff x="0" y="0"/>
          <a:chExt cx="0" cy="0"/>
        </a:xfrm>
      </p:grpSpPr>
      <p:sp>
        <p:nvSpPr>
          <p:cNvPr id="136" name="Google Shape;136;p20"/>
          <p:cNvSpPr txBox="1">
            <a:spLocks noGrp="1"/>
          </p:cNvSpPr>
          <p:nvPr>
            <p:ph type="subTitle" idx="4294967295"/>
          </p:nvPr>
        </p:nvSpPr>
        <p:spPr>
          <a:xfrm>
            <a:off x="1710900" y="174100"/>
            <a:ext cx="8770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a:solidFill>
                  <a:srgbClr val="0A4465"/>
                </a:solidFill>
              </a:rPr>
              <a:t>Steps to Obtaining a GVRO</a:t>
            </a:r>
            <a:endParaRPr sz="4800" b="0" i="1" u="none" strike="noStrike" cap="none">
              <a:solidFill>
                <a:srgbClr val="0A4465"/>
              </a:solidFill>
              <a:latin typeface="Calibri"/>
              <a:ea typeface="Calibri"/>
              <a:cs typeface="Calibri"/>
              <a:sym typeface="Calibri"/>
            </a:endParaRPr>
          </a:p>
        </p:txBody>
      </p:sp>
      <p:pic>
        <p:nvPicPr>
          <p:cNvPr id="137" name="Google Shape;137;p20"/>
          <p:cNvPicPr preferRelativeResize="0"/>
          <p:nvPr/>
        </p:nvPicPr>
        <p:blipFill>
          <a:blip r:embed="rId3">
            <a:alphaModFix/>
          </a:blip>
          <a:stretch>
            <a:fillRect/>
          </a:stretch>
        </p:blipFill>
        <p:spPr>
          <a:xfrm>
            <a:off x="723500" y="1270600"/>
            <a:ext cx="1189475" cy="1189475"/>
          </a:xfrm>
          <a:prstGeom prst="rect">
            <a:avLst/>
          </a:prstGeom>
          <a:noFill/>
          <a:ln>
            <a:noFill/>
          </a:ln>
        </p:spPr>
      </p:pic>
      <p:pic>
        <p:nvPicPr>
          <p:cNvPr id="138" name="Google Shape;138;p20"/>
          <p:cNvPicPr preferRelativeResize="0"/>
          <p:nvPr/>
        </p:nvPicPr>
        <p:blipFill>
          <a:blip r:embed="rId4">
            <a:alphaModFix/>
          </a:blip>
          <a:stretch>
            <a:fillRect/>
          </a:stretch>
        </p:blipFill>
        <p:spPr>
          <a:xfrm>
            <a:off x="723500" y="2662454"/>
            <a:ext cx="1189475" cy="1189475"/>
          </a:xfrm>
          <a:prstGeom prst="rect">
            <a:avLst/>
          </a:prstGeom>
          <a:noFill/>
          <a:ln>
            <a:noFill/>
          </a:ln>
        </p:spPr>
      </p:pic>
      <p:pic>
        <p:nvPicPr>
          <p:cNvPr id="139" name="Google Shape;139;p20"/>
          <p:cNvPicPr preferRelativeResize="0"/>
          <p:nvPr/>
        </p:nvPicPr>
        <p:blipFill>
          <a:blip r:embed="rId5">
            <a:alphaModFix/>
          </a:blip>
          <a:stretch>
            <a:fillRect/>
          </a:stretch>
        </p:blipFill>
        <p:spPr>
          <a:xfrm>
            <a:off x="723500" y="4054308"/>
            <a:ext cx="1189475" cy="1189475"/>
          </a:xfrm>
          <a:prstGeom prst="rect">
            <a:avLst/>
          </a:prstGeom>
          <a:noFill/>
          <a:ln>
            <a:noFill/>
          </a:ln>
        </p:spPr>
      </p:pic>
      <p:pic>
        <p:nvPicPr>
          <p:cNvPr id="140" name="Google Shape;140;p20"/>
          <p:cNvPicPr preferRelativeResize="0"/>
          <p:nvPr/>
        </p:nvPicPr>
        <p:blipFill>
          <a:blip r:embed="rId6">
            <a:alphaModFix/>
          </a:blip>
          <a:stretch>
            <a:fillRect/>
          </a:stretch>
        </p:blipFill>
        <p:spPr>
          <a:xfrm>
            <a:off x="723500" y="5445102"/>
            <a:ext cx="1189475" cy="1189475"/>
          </a:xfrm>
          <a:prstGeom prst="rect">
            <a:avLst/>
          </a:prstGeom>
          <a:noFill/>
          <a:ln>
            <a:noFill/>
          </a:ln>
        </p:spPr>
      </p:pic>
      <p:sp>
        <p:nvSpPr>
          <p:cNvPr id="141" name="Google Shape;141;p20"/>
          <p:cNvSpPr txBox="1"/>
          <p:nvPr/>
        </p:nvSpPr>
        <p:spPr>
          <a:xfrm>
            <a:off x="2199500" y="1472880"/>
            <a:ext cx="8853600" cy="852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800" dirty="0">
                <a:latin typeface="Calibri"/>
                <a:ea typeface="Calibri"/>
                <a:cs typeface="Calibri"/>
                <a:sym typeface="Calibri"/>
              </a:rPr>
              <a:t>Request a petition from your local Superior Court or download one online.</a:t>
            </a:r>
            <a:endParaRPr sz="2800" dirty="0">
              <a:latin typeface="Calibri"/>
              <a:ea typeface="Calibri"/>
              <a:cs typeface="Calibri"/>
              <a:sym typeface="Calibri"/>
            </a:endParaRPr>
          </a:p>
        </p:txBody>
      </p:sp>
      <p:sp>
        <p:nvSpPr>
          <p:cNvPr id="142" name="Google Shape;142;p20"/>
          <p:cNvSpPr txBox="1"/>
          <p:nvPr/>
        </p:nvSpPr>
        <p:spPr>
          <a:xfrm>
            <a:off x="2199500" y="2662454"/>
            <a:ext cx="8853600" cy="1244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800" dirty="0">
                <a:highlight>
                  <a:srgbClr val="FFFFFF"/>
                </a:highlight>
                <a:latin typeface="Calibri"/>
                <a:ea typeface="Calibri"/>
                <a:cs typeface="Calibri"/>
                <a:sym typeface="Calibri"/>
              </a:rPr>
              <a:t>Complete and submit the petition and other necessary paperwork. </a:t>
            </a:r>
            <a:r>
              <a:rPr lang="en-US" sz="2800" b="1" dirty="0">
                <a:highlight>
                  <a:srgbClr val="FFFFFF"/>
                </a:highlight>
                <a:latin typeface="Calibri"/>
                <a:ea typeface="Calibri"/>
                <a:cs typeface="Calibri"/>
                <a:sym typeface="Calibri"/>
              </a:rPr>
              <a:t>Note</a:t>
            </a:r>
            <a:r>
              <a:rPr lang="en-US" sz="2800" i="1" dirty="0">
                <a:highlight>
                  <a:srgbClr val="FFFFFF"/>
                </a:highlight>
                <a:latin typeface="Calibri"/>
                <a:ea typeface="Calibri"/>
                <a:cs typeface="Calibri"/>
                <a:sym typeface="Calibri"/>
              </a:rPr>
              <a:t>:</a:t>
            </a:r>
            <a:r>
              <a:rPr lang="en-US" sz="2800" dirty="0">
                <a:highlight>
                  <a:srgbClr val="FFFFFF"/>
                </a:highlight>
                <a:latin typeface="Calibri"/>
                <a:ea typeface="Calibri"/>
                <a:cs typeface="Calibri"/>
                <a:sym typeface="Calibri"/>
              </a:rPr>
              <a:t> All Superior Courts in California have self-help centers that can provide you with assistance if needed.</a:t>
            </a:r>
            <a:endParaRPr sz="2800" dirty="0">
              <a:latin typeface="Calibri"/>
              <a:ea typeface="Calibri"/>
              <a:cs typeface="Calibri"/>
              <a:sym typeface="Calibri"/>
            </a:endParaRPr>
          </a:p>
        </p:txBody>
      </p:sp>
      <p:sp>
        <p:nvSpPr>
          <p:cNvPr id="143" name="Google Shape;143;p20"/>
          <p:cNvSpPr txBox="1"/>
          <p:nvPr/>
        </p:nvSpPr>
        <p:spPr>
          <a:xfrm>
            <a:off x="2199500" y="4147895"/>
            <a:ext cx="9040586" cy="100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800" dirty="0">
                <a:highlight>
                  <a:srgbClr val="FFFFFF"/>
                </a:highlight>
                <a:latin typeface="Calibri"/>
                <a:ea typeface="Calibri"/>
                <a:cs typeface="Calibri"/>
                <a:sym typeface="Calibri"/>
              </a:rPr>
              <a:t>If the judge issues </a:t>
            </a:r>
            <a:r>
              <a:rPr lang="en-US" sz="2800" dirty="0" smtClean="0">
                <a:highlight>
                  <a:srgbClr val="FFFFFF"/>
                </a:highlight>
                <a:latin typeface="Calibri"/>
                <a:ea typeface="Calibri"/>
                <a:cs typeface="Calibri"/>
                <a:sym typeface="Calibri"/>
              </a:rPr>
              <a:t>a temporary </a:t>
            </a:r>
            <a:r>
              <a:rPr lang="en-US" sz="2800" dirty="0">
                <a:highlight>
                  <a:srgbClr val="FFFFFF"/>
                </a:highlight>
                <a:latin typeface="Calibri"/>
                <a:ea typeface="Calibri"/>
                <a:cs typeface="Calibri"/>
                <a:sym typeface="Calibri"/>
              </a:rPr>
              <a:t>GVRO, ask a law enforcement officer to serve the order on </a:t>
            </a:r>
            <a:r>
              <a:rPr lang="en-US" sz="2800" dirty="0" smtClean="0">
                <a:highlight>
                  <a:srgbClr val="FFFFFF"/>
                </a:highlight>
                <a:latin typeface="Calibri"/>
                <a:ea typeface="Calibri"/>
                <a:cs typeface="Calibri"/>
                <a:sym typeface="Calibri"/>
              </a:rPr>
              <a:t>the subject of the petition.</a:t>
            </a:r>
            <a:endParaRPr sz="2800" dirty="0">
              <a:latin typeface="Calibri"/>
              <a:ea typeface="Calibri"/>
              <a:cs typeface="Calibri"/>
              <a:sym typeface="Calibri"/>
            </a:endParaRPr>
          </a:p>
        </p:txBody>
      </p:sp>
      <p:sp>
        <p:nvSpPr>
          <p:cNvPr id="144" name="Google Shape;144;p20"/>
          <p:cNvSpPr txBox="1"/>
          <p:nvPr/>
        </p:nvSpPr>
        <p:spPr>
          <a:xfrm>
            <a:off x="2199500" y="5391236"/>
            <a:ext cx="8853600" cy="100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700" dirty="0">
                <a:highlight>
                  <a:srgbClr val="FFFFFF"/>
                </a:highlight>
                <a:latin typeface="Calibri"/>
                <a:ea typeface="Calibri"/>
                <a:cs typeface="Calibri"/>
                <a:sym typeface="Calibri"/>
              </a:rPr>
              <a:t>Attend the hearing scheduled by the court. The hearing will be scheduled 21 days </a:t>
            </a:r>
            <a:r>
              <a:rPr lang="en-US" sz="2700" dirty="0" smtClean="0">
                <a:highlight>
                  <a:srgbClr val="FFFFFF"/>
                </a:highlight>
                <a:latin typeface="Calibri"/>
                <a:ea typeface="Calibri"/>
                <a:cs typeface="Calibri"/>
                <a:sym typeface="Calibri"/>
              </a:rPr>
              <a:t>after filing the petition. At the hearing a judge will decide if a one-year order is necessary.</a:t>
            </a:r>
            <a:endParaRPr sz="2700" dirty="0">
              <a:latin typeface="Calibri"/>
              <a:ea typeface="Calibri"/>
              <a:cs typeface="Calibri"/>
              <a:sym typeface="Calibri"/>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8</a:t>
            </a:fld>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85000">
              <a:srgbClr val="FFFFFF"/>
            </a:gs>
            <a:gs pos="91000">
              <a:srgbClr val="EDF4FB"/>
            </a:gs>
            <a:gs pos="100000">
              <a:srgbClr val="A9CCEA"/>
            </a:gs>
          </a:gsLst>
          <a:lin ang="13500032" scaled="0"/>
        </a:gradFill>
        <a:effectLst/>
      </p:bgPr>
    </p:bg>
    <p:spTree>
      <p:nvGrpSpPr>
        <p:cNvPr id="1" name="Shape 148"/>
        <p:cNvGrpSpPr/>
        <p:nvPr/>
      </p:nvGrpSpPr>
      <p:grpSpPr>
        <a:xfrm>
          <a:off x="0" y="0"/>
          <a:ext cx="0" cy="0"/>
          <a:chOff x="0" y="0"/>
          <a:chExt cx="0" cy="0"/>
        </a:xfrm>
      </p:grpSpPr>
      <p:sp>
        <p:nvSpPr>
          <p:cNvPr id="149" name="Google Shape;149;p21"/>
          <p:cNvSpPr txBox="1">
            <a:spLocks noGrp="1"/>
          </p:cNvSpPr>
          <p:nvPr>
            <p:ph type="subTitle" idx="4294967295"/>
          </p:nvPr>
        </p:nvSpPr>
        <p:spPr>
          <a:xfrm>
            <a:off x="1710900" y="565275"/>
            <a:ext cx="8770200" cy="1096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3600"/>
              <a:buFont typeface="Arial"/>
              <a:buNone/>
            </a:pPr>
            <a:r>
              <a:rPr lang="en-US" sz="4800" i="1" dirty="0">
                <a:solidFill>
                  <a:srgbClr val="0A4465"/>
                </a:solidFill>
              </a:rPr>
              <a:t>How Does a </a:t>
            </a:r>
            <a:r>
              <a:rPr lang="en-US" sz="4800" i="1">
                <a:solidFill>
                  <a:srgbClr val="0A4465"/>
                </a:solidFill>
              </a:rPr>
              <a:t>GVRO </a:t>
            </a:r>
            <a:r>
              <a:rPr lang="en-US" sz="4800" i="1" smtClean="0">
                <a:solidFill>
                  <a:srgbClr val="0A4465"/>
                </a:solidFill>
              </a:rPr>
              <a:t>get </a:t>
            </a:r>
            <a:r>
              <a:rPr lang="en-US" sz="4800" i="1" dirty="0">
                <a:solidFill>
                  <a:srgbClr val="0A4465"/>
                </a:solidFill>
              </a:rPr>
              <a:t>a</a:t>
            </a:r>
            <a:r>
              <a:rPr lang="en-US" sz="4800" i="1" dirty="0" smtClean="0">
                <a:solidFill>
                  <a:srgbClr val="0A4465"/>
                </a:solidFill>
              </a:rPr>
              <a:t>pproved</a:t>
            </a:r>
            <a:r>
              <a:rPr lang="en-US" sz="4800" i="1" dirty="0">
                <a:solidFill>
                  <a:srgbClr val="0A4465"/>
                </a:solidFill>
              </a:rPr>
              <a:t>?</a:t>
            </a:r>
            <a:endParaRPr sz="4800" b="0" i="1" u="none" strike="noStrike" cap="none" dirty="0">
              <a:solidFill>
                <a:srgbClr val="0A4465"/>
              </a:solidFill>
              <a:latin typeface="Calibri"/>
              <a:ea typeface="Calibri"/>
              <a:cs typeface="Calibri"/>
              <a:sym typeface="Calibri"/>
            </a:endParaRPr>
          </a:p>
        </p:txBody>
      </p:sp>
      <p:sp>
        <p:nvSpPr>
          <p:cNvPr id="150" name="Google Shape;150;p21"/>
          <p:cNvSpPr txBox="1">
            <a:spLocks noGrp="1"/>
          </p:cNvSpPr>
          <p:nvPr>
            <p:ph type="subTitle" idx="4294967295"/>
          </p:nvPr>
        </p:nvSpPr>
        <p:spPr>
          <a:xfrm>
            <a:off x="495150" y="2026900"/>
            <a:ext cx="11201700" cy="432945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1000"/>
              </a:spcBef>
              <a:spcAft>
                <a:spcPts val="0"/>
              </a:spcAft>
              <a:buNone/>
            </a:pPr>
            <a:r>
              <a:rPr lang="en-US" b="1" dirty="0"/>
              <a:t>Judges make the decision whether or not to issue a GVRO. By law they must consider several indicators of dangerousness:</a:t>
            </a:r>
            <a:endParaRPr b="1" dirty="0"/>
          </a:p>
          <a:p>
            <a:pPr marL="457200" lvl="0" indent="-355600" rtl="0">
              <a:lnSpc>
                <a:spcPct val="100000"/>
              </a:lnSpc>
              <a:spcBef>
                <a:spcPts val="1000"/>
              </a:spcBef>
              <a:spcAft>
                <a:spcPts val="0"/>
              </a:spcAft>
              <a:buSzPts val="2000"/>
              <a:buChar char="●"/>
            </a:pPr>
            <a:r>
              <a:rPr lang="en-US" dirty="0"/>
              <a:t>Recent threat or act of violence directed toward self or others</a:t>
            </a:r>
            <a:endParaRPr dirty="0"/>
          </a:p>
          <a:p>
            <a:pPr marL="457200" lvl="0" indent="-355600" rtl="0">
              <a:lnSpc>
                <a:spcPct val="100000"/>
              </a:lnSpc>
              <a:spcBef>
                <a:spcPts val="1000"/>
              </a:spcBef>
              <a:spcAft>
                <a:spcPts val="0"/>
              </a:spcAft>
              <a:buSzPts val="2000"/>
              <a:buChar char="●"/>
            </a:pPr>
            <a:r>
              <a:rPr lang="en-US" dirty="0"/>
              <a:t>Violation of a protective order currently in effect or unexpired</a:t>
            </a:r>
            <a:endParaRPr dirty="0"/>
          </a:p>
          <a:p>
            <a:pPr marL="457200" lvl="0" indent="-355600" rtl="0">
              <a:lnSpc>
                <a:spcPct val="100000"/>
              </a:lnSpc>
              <a:spcBef>
                <a:spcPts val="1000"/>
              </a:spcBef>
              <a:spcAft>
                <a:spcPts val="0"/>
              </a:spcAft>
              <a:buSzPts val="2000"/>
              <a:buChar char="●"/>
            </a:pPr>
            <a:r>
              <a:rPr lang="en-US" dirty="0"/>
              <a:t>Conviction for any crime that prohibits purchase and possession of firearms under California law</a:t>
            </a:r>
            <a:endParaRPr dirty="0"/>
          </a:p>
          <a:p>
            <a:pPr marL="457200" lvl="0" indent="-355600" rtl="0">
              <a:lnSpc>
                <a:spcPct val="100000"/>
              </a:lnSpc>
              <a:spcBef>
                <a:spcPts val="1000"/>
              </a:spcBef>
              <a:spcAft>
                <a:spcPts val="0"/>
              </a:spcAft>
              <a:buSzPts val="2000"/>
              <a:buChar char="●"/>
            </a:pPr>
            <a:r>
              <a:rPr lang="en-US" dirty="0"/>
              <a:t>Patterns of violence or threatened violence within the prior 12 months directed toward self or </a:t>
            </a:r>
            <a:r>
              <a:rPr lang="en-US" dirty="0" smtClean="0"/>
              <a:t>others</a:t>
            </a:r>
            <a:endParaRPr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9</a:t>
            </a:fld>
            <a:endParaRPr lang="uk-UA"/>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9857</TotalTime>
  <Words>4344</Words>
  <Application>Microsoft Macintosh PowerPoint</Application>
  <PresentationFormat>Widescreen</PresentationFormat>
  <Paragraphs>229</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Calibri</vt:lpstr>
      <vt:lpstr>Roboto</vt:lpstr>
      <vt:lpstr>Verdana</vt:lpstr>
      <vt:lpstr>Wingdings</vt:lpstr>
      <vt:lpstr>Arial</vt:lpstr>
      <vt:lpstr>Office Theme</vt:lpstr>
      <vt:lpstr>The Gun Violence Restraining Order A Violence Prevention Tool for California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Gun Violence Restraining Order A Violence Prevention Tool for California</dc:title>
  <cp:lastModifiedBy>Laurie Kappe</cp:lastModifiedBy>
  <cp:revision>26</cp:revision>
  <dcterms:modified xsi:type="dcterms:W3CDTF">2019-04-04T23:30:30Z</dcterms:modified>
</cp:coreProperties>
</file>